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315" r:id="rId4"/>
    <p:sldId id="316" r:id="rId5"/>
    <p:sldId id="317" r:id="rId6"/>
    <p:sldId id="318" r:id="rId7"/>
    <p:sldId id="319" r:id="rId8"/>
    <p:sldId id="320" r:id="rId9"/>
    <p:sldId id="309" r:id="rId10"/>
    <p:sldId id="310" r:id="rId11"/>
    <p:sldId id="311" r:id="rId12"/>
    <p:sldId id="312" r:id="rId13"/>
    <p:sldId id="313" r:id="rId14"/>
    <p:sldId id="314" r:id="rId15"/>
    <p:sldId id="322" r:id="rId16"/>
    <p:sldId id="323" r:id="rId17"/>
    <p:sldId id="324" r:id="rId18"/>
    <p:sldId id="326" r:id="rId19"/>
    <p:sldId id="327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321" r:id="rId32"/>
    <p:sldId id="284" r:id="rId33"/>
    <p:sldId id="292" r:id="rId34"/>
    <p:sldId id="293" r:id="rId35"/>
    <p:sldId id="294" r:id="rId36"/>
    <p:sldId id="295" r:id="rId37"/>
    <p:sldId id="330" r:id="rId38"/>
    <p:sldId id="331" r:id="rId39"/>
    <p:sldId id="299" r:id="rId40"/>
    <p:sldId id="298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271" r:id="rId49"/>
    <p:sldId id="345" r:id="rId50"/>
    <p:sldId id="268" r:id="rId51"/>
    <p:sldId id="266" r:id="rId52"/>
    <p:sldId id="269" r:id="rId53"/>
    <p:sldId id="267" r:id="rId54"/>
    <p:sldId id="262" r:id="rId55"/>
    <p:sldId id="263" r:id="rId56"/>
    <p:sldId id="328" r:id="rId57"/>
    <p:sldId id="332" r:id="rId58"/>
    <p:sldId id="333" r:id="rId59"/>
    <p:sldId id="337" r:id="rId60"/>
    <p:sldId id="338" r:id="rId61"/>
    <p:sldId id="343" r:id="rId62"/>
    <p:sldId id="344" r:id="rId63"/>
    <p:sldId id="340" r:id="rId64"/>
    <p:sldId id="341" r:id="rId65"/>
    <p:sldId id="342" r:id="rId66"/>
    <p:sldId id="334" r:id="rId67"/>
    <p:sldId id="335" r:id="rId68"/>
    <p:sldId id="346" r:id="rId6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EBAE-4C97-4F96-B23A-D563F1B364E3}" type="datetimeFigureOut">
              <a:rPr lang="zh-TW" altLang="en-US" smtClean="0"/>
              <a:t>2019/6/2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4428-07BC-43C3-AD5B-B3A4EF293F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9907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EBAE-4C97-4F96-B23A-D563F1B364E3}" type="datetimeFigureOut">
              <a:rPr lang="zh-TW" altLang="en-US" smtClean="0"/>
              <a:t>2019/6/2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4428-07BC-43C3-AD5B-B3A4EF293F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9891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EBAE-4C97-4F96-B23A-D563F1B364E3}" type="datetimeFigureOut">
              <a:rPr lang="zh-TW" altLang="en-US" smtClean="0"/>
              <a:t>2019/6/2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4428-07BC-43C3-AD5B-B3A4EF293F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6398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EBAE-4C97-4F96-B23A-D563F1B364E3}" type="datetimeFigureOut">
              <a:rPr lang="zh-TW" altLang="en-US" smtClean="0"/>
              <a:t>2019/6/2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4428-07BC-43C3-AD5B-B3A4EF293F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1264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EBAE-4C97-4F96-B23A-D563F1B364E3}" type="datetimeFigureOut">
              <a:rPr lang="zh-TW" altLang="en-US" smtClean="0"/>
              <a:t>2019/6/2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4428-07BC-43C3-AD5B-B3A4EF293F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0960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EBAE-4C97-4F96-B23A-D563F1B364E3}" type="datetimeFigureOut">
              <a:rPr lang="zh-TW" altLang="en-US" smtClean="0"/>
              <a:t>2019/6/2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4428-07BC-43C3-AD5B-B3A4EF293F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2414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EBAE-4C97-4F96-B23A-D563F1B364E3}" type="datetimeFigureOut">
              <a:rPr lang="zh-TW" altLang="en-US" smtClean="0"/>
              <a:t>2019/6/2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4428-07BC-43C3-AD5B-B3A4EF293F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1450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EBAE-4C97-4F96-B23A-D563F1B364E3}" type="datetimeFigureOut">
              <a:rPr lang="zh-TW" altLang="en-US" smtClean="0"/>
              <a:t>2019/6/2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4428-07BC-43C3-AD5B-B3A4EF293F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706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EBAE-4C97-4F96-B23A-D563F1B364E3}" type="datetimeFigureOut">
              <a:rPr lang="zh-TW" altLang="en-US" smtClean="0"/>
              <a:t>2019/6/2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4428-07BC-43C3-AD5B-B3A4EF293F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3995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EBAE-4C97-4F96-B23A-D563F1B364E3}" type="datetimeFigureOut">
              <a:rPr lang="zh-TW" altLang="en-US" smtClean="0"/>
              <a:t>2019/6/2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4428-07BC-43C3-AD5B-B3A4EF293F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3156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EBAE-4C97-4F96-B23A-D563F1B364E3}" type="datetimeFigureOut">
              <a:rPr lang="zh-TW" altLang="en-US" smtClean="0"/>
              <a:t>2019/6/2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4428-07BC-43C3-AD5B-B3A4EF293F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5322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EBAE-4C97-4F96-B23A-D563F1B364E3}" type="datetimeFigureOut">
              <a:rPr lang="zh-TW" altLang="en-US" smtClean="0"/>
              <a:t>2019/6/2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64428-07BC-43C3-AD5B-B3A4EF293F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9229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98621" y="947352"/>
            <a:ext cx="7772400" cy="717336"/>
          </a:xfrm>
        </p:spPr>
        <p:txBody>
          <a:bodyPr>
            <a:normAutofit/>
          </a:bodyPr>
          <a:lstStyle/>
          <a:p>
            <a:r>
              <a:rPr lang="en-US" altLang="zh-TW" sz="4400" dirty="0" smtClean="0"/>
              <a:t>Deep Learning::CNN and RNN</a:t>
            </a:r>
            <a:endParaRPr lang="zh-TW" altLang="en-US" sz="4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455" y="1927654"/>
            <a:ext cx="7394380" cy="415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666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40733" y="3698897"/>
            <a:ext cx="337339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第</a:t>
            </a:r>
            <a:r>
              <a:rPr lang="en-US" altLang="zh-TW" dirty="0" smtClean="0"/>
              <a:t>4</a:t>
            </a:r>
            <a:r>
              <a:rPr lang="zh-TW" altLang="en-US" dirty="0" smtClean="0"/>
              <a:t>章 經典的</a:t>
            </a:r>
            <a:r>
              <a:rPr lang="en-US" altLang="zh-TW" dirty="0" smtClean="0"/>
              <a:t>CNN</a:t>
            </a:r>
            <a:r>
              <a:rPr lang="zh-TW" altLang="en-US" dirty="0" smtClean="0"/>
              <a:t>模型架構 </a:t>
            </a:r>
            <a:r>
              <a:rPr lang="en-US" altLang="zh-TW" dirty="0" smtClean="0"/>
              <a:t>91</a:t>
            </a:r>
            <a:endParaRPr lang="en-US" altLang="zh-TW" dirty="0"/>
          </a:p>
          <a:p>
            <a:r>
              <a:rPr lang="en-US" altLang="zh-TW" dirty="0"/>
              <a:t>4.1 </a:t>
            </a:r>
            <a:r>
              <a:rPr lang="en-US" altLang="zh-TW" dirty="0" smtClean="0"/>
              <a:t>ImageNet</a:t>
            </a:r>
            <a:r>
              <a:rPr lang="zh-TW" altLang="en-US" dirty="0" smtClean="0"/>
              <a:t>介紹 </a:t>
            </a:r>
            <a:r>
              <a:rPr lang="en-US" altLang="zh-TW" dirty="0" smtClean="0"/>
              <a:t>91</a:t>
            </a:r>
            <a:endParaRPr lang="en-US" altLang="zh-TW" dirty="0"/>
          </a:p>
          <a:p>
            <a:r>
              <a:rPr lang="en-US" altLang="zh-TW" dirty="0"/>
              <a:t>4.2 </a:t>
            </a:r>
            <a:r>
              <a:rPr lang="en-US" altLang="zh-TW" dirty="0" err="1"/>
              <a:t>LeNet</a:t>
            </a:r>
            <a:r>
              <a:rPr lang="en-US" altLang="zh-TW" dirty="0"/>
              <a:t> 92</a:t>
            </a:r>
          </a:p>
          <a:p>
            <a:r>
              <a:rPr lang="en-US" altLang="zh-TW" dirty="0"/>
              <a:t>4.3 </a:t>
            </a:r>
            <a:r>
              <a:rPr lang="en-US" altLang="zh-TW" dirty="0" err="1" smtClean="0"/>
              <a:t>AlexNet</a:t>
            </a:r>
            <a:r>
              <a:rPr lang="zh-TW" altLang="en-US" dirty="0" smtClean="0"/>
              <a:t>架構 </a:t>
            </a:r>
            <a:r>
              <a:rPr lang="en-US" altLang="zh-TW" dirty="0" smtClean="0"/>
              <a:t>93</a:t>
            </a:r>
            <a:endParaRPr lang="en-US" altLang="zh-TW" dirty="0"/>
          </a:p>
          <a:p>
            <a:r>
              <a:rPr lang="en-US" altLang="zh-TW" dirty="0"/>
              <a:t>4.4 </a:t>
            </a:r>
            <a:r>
              <a:rPr lang="en-US" altLang="zh-TW" dirty="0" err="1" smtClean="0"/>
              <a:t>VGGNet</a:t>
            </a:r>
            <a:r>
              <a:rPr lang="zh-TW" altLang="en-US" dirty="0" smtClean="0"/>
              <a:t>架構 </a:t>
            </a:r>
            <a:r>
              <a:rPr lang="en-US" altLang="zh-TW" dirty="0" smtClean="0"/>
              <a:t>95</a:t>
            </a:r>
            <a:endParaRPr lang="en-US" altLang="zh-TW" dirty="0"/>
          </a:p>
          <a:p>
            <a:r>
              <a:rPr lang="en-US" altLang="zh-TW" dirty="0"/>
              <a:t>4.5 </a:t>
            </a:r>
            <a:r>
              <a:rPr lang="en-US" altLang="zh-TW" dirty="0" err="1" smtClean="0"/>
              <a:t>GoogLeNet</a:t>
            </a:r>
            <a:r>
              <a:rPr lang="zh-TW" altLang="en-US" dirty="0" smtClean="0"/>
              <a:t>架構 </a:t>
            </a:r>
            <a:r>
              <a:rPr lang="en-US" altLang="zh-TW" dirty="0" smtClean="0"/>
              <a:t>97</a:t>
            </a:r>
            <a:endParaRPr lang="en-US" altLang="zh-TW" dirty="0"/>
          </a:p>
          <a:p>
            <a:r>
              <a:rPr lang="en-US" altLang="zh-TW" dirty="0"/>
              <a:t>4.5.1 </a:t>
            </a:r>
            <a:r>
              <a:rPr lang="zh-TW" altLang="en-US" dirty="0" smtClean="0"/>
              <a:t>架構洞察 </a:t>
            </a:r>
            <a:r>
              <a:rPr lang="en-US" altLang="zh-TW" dirty="0" smtClean="0"/>
              <a:t>98</a:t>
            </a:r>
            <a:endParaRPr lang="en-US" altLang="zh-TW" dirty="0"/>
          </a:p>
          <a:p>
            <a:r>
              <a:rPr lang="en-US" altLang="zh-TW" dirty="0"/>
              <a:t>4.5.2 </a:t>
            </a:r>
            <a:r>
              <a:rPr lang="en-US" altLang="zh-TW" dirty="0" smtClean="0"/>
              <a:t>inception</a:t>
            </a:r>
            <a:r>
              <a:rPr lang="zh-TW" altLang="en-US" dirty="0" smtClean="0"/>
              <a:t>模組 </a:t>
            </a:r>
            <a:r>
              <a:rPr lang="en-US" altLang="zh-TW" dirty="0" smtClean="0"/>
              <a:t>99</a:t>
            </a:r>
            <a:endParaRPr lang="en-US" altLang="zh-TW" dirty="0"/>
          </a:p>
          <a:p>
            <a:r>
              <a:rPr lang="en-US" altLang="zh-TW" dirty="0"/>
              <a:t>4.6 </a:t>
            </a:r>
            <a:r>
              <a:rPr lang="en-US" altLang="zh-TW" dirty="0" err="1" smtClean="0"/>
              <a:t>ResNet</a:t>
            </a:r>
            <a:r>
              <a:rPr lang="zh-TW" altLang="en-US" dirty="0" smtClean="0"/>
              <a:t>架構 </a:t>
            </a:r>
            <a:r>
              <a:rPr lang="en-US" altLang="zh-TW" dirty="0" smtClean="0"/>
              <a:t>99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758" y="115328"/>
            <a:ext cx="2476536" cy="334868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007037" y="805797"/>
            <a:ext cx="4428510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第</a:t>
            </a:r>
            <a:r>
              <a:rPr lang="en-US" altLang="zh-CN" sz="1400" dirty="0" smtClean="0"/>
              <a:t>5</a:t>
            </a:r>
            <a:r>
              <a:rPr lang="zh-CN" altLang="en-US" sz="1400" dirty="0" smtClean="0"/>
              <a:t>章 轉移學習 </a:t>
            </a:r>
            <a:r>
              <a:rPr lang="en-US" altLang="zh-CN" sz="1400" dirty="0" smtClean="0"/>
              <a:t>103</a:t>
            </a:r>
            <a:endParaRPr lang="en-US" altLang="zh-CN" sz="1400" dirty="0"/>
          </a:p>
          <a:p>
            <a:r>
              <a:rPr lang="en-US" altLang="zh-CN" sz="1400" dirty="0"/>
              <a:t>5.1 </a:t>
            </a:r>
            <a:r>
              <a:rPr lang="zh-CN" altLang="en-US" sz="1400" dirty="0" smtClean="0"/>
              <a:t>特徵提取方法 </a:t>
            </a:r>
            <a:r>
              <a:rPr lang="en-US" altLang="zh-CN" sz="1400" dirty="0" smtClean="0"/>
              <a:t>103</a:t>
            </a:r>
            <a:endParaRPr lang="en-US" altLang="zh-CN" sz="1400" dirty="0"/>
          </a:p>
          <a:p>
            <a:r>
              <a:rPr lang="en-US" altLang="zh-CN" sz="1400" dirty="0"/>
              <a:t>5.1.1 </a:t>
            </a:r>
            <a:r>
              <a:rPr lang="zh-CN" altLang="en-US" sz="1400" dirty="0" smtClean="0"/>
              <a:t>目標資料集較小且與原始訓練集相似 </a:t>
            </a:r>
            <a:r>
              <a:rPr lang="en-US" altLang="zh-CN" sz="1400" dirty="0" smtClean="0"/>
              <a:t>104</a:t>
            </a:r>
            <a:endParaRPr lang="en-US" altLang="zh-CN" sz="1400" dirty="0"/>
          </a:p>
          <a:p>
            <a:r>
              <a:rPr lang="en-US" altLang="zh-CN" sz="1400" dirty="0"/>
              <a:t>5.1.2 </a:t>
            </a:r>
            <a:r>
              <a:rPr lang="zh-CN" altLang="en-US" sz="1400" dirty="0" smtClean="0"/>
              <a:t>目標資料集較小且與原始訓練集不同 </a:t>
            </a:r>
            <a:r>
              <a:rPr lang="en-US" altLang="zh-CN" sz="1400" dirty="0" smtClean="0"/>
              <a:t>105</a:t>
            </a:r>
            <a:endParaRPr lang="en-US" altLang="zh-CN" sz="1400" dirty="0"/>
          </a:p>
          <a:p>
            <a:r>
              <a:rPr lang="en-US" altLang="zh-CN" sz="1400" dirty="0"/>
              <a:t>5.1.3 </a:t>
            </a:r>
            <a:r>
              <a:rPr lang="zh-CN" altLang="en-US" sz="1400" dirty="0" smtClean="0"/>
              <a:t>目標資料集很大且與原始訓練集相似 </a:t>
            </a:r>
            <a:r>
              <a:rPr lang="en-US" altLang="zh-CN" sz="1400" dirty="0" smtClean="0"/>
              <a:t>107</a:t>
            </a:r>
            <a:endParaRPr lang="en-US" altLang="zh-CN" sz="1400" dirty="0"/>
          </a:p>
          <a:p>
            <a:r>
              <a:rPr lang="en-US" altLang="zh-CN" sz="1400" dirty="0"/>
              <a:t>5.1.4 </a:t>
            </a:r>
            <a:r>
              <a:rPr lang="zh-CN" altLang="en-US" sz="1400" dirty="0" smtClean="0"/>
              <a:t>目標資料集很大且與原始訓練集不同 </a:t>
            </a:r>
            <a:r>
              <a:rPr lang="en-US" altLang="zh-CN" sz="1400" dirty="0" smtClean="0"/>
              <a:t>107</a:t>
            </a:r>
            <a:endParaRPr lang="en-US" altLang="zh-CN" sz="1400" dirty="0"/>
          </a:p>
          <a:p>
            <a:r>
              <a:rPr lang="en-US" altLang="zh-CN" sz="1400" dirty="0"/>
              <a:t>5.2 </a:t>
            </a:r>
            <a:r>
              <a:rPr lang="zh-CN" altLang="en-US" sz="1400" dirty="0" smtClean="0"/>
              <a:t>轉移學習示例 </a:t>
            </a:r>
            <a:r>
              <a:rPr lang="en-US" altLang="zh-CN" sz="1400" dirty="0" smtClean="0"/>
              <a:t>108</a:t>
            </a:r>
            <a:endParaRPr lang="en-US" altLang="zh-CN" sz="1400" dirty="0"/>
          </a:p>
          <a:p>
            <a:r>
              <a:rPr lang="en-US" altLang="zh-CN" sz="1400" dirty="0"/>
              <a:t>5.3 </a:t>
            </a:r>
            <a:r>
              <a:rPr lang="zh-CN" altLang="en-US" sz="1400" dirty="0" smtClean="0"/>
              <a:t>多工學習 </a:t>
            </a:r>
            <a:r>
              <a:rPr lang="en-US" altLang="zh-CN" sz="1400" dirty="0" smtClean="0"/>
              <a:t>111</a:t>
            </a:r>
            <a:endParaRPr lang="en-US" altLang="zh-CN" sz="1400" dirty="0"/>
          </a:p>
          <a:p>
            <a:endParaRPr lang="en-US" altLang="zh-CN" sz="1400" dirty="0" smtClean="0"/>
          </a:p>
          <a:p>
            <a:r>
              <a:rPr lang="zh-CN" altLang="en-US" sz="1400" dirty="0" smtClean="0"/>
              <a:t>第</a:t>
            </a:r>
            <a:r>
              <a:rPr lang="en-US" altLang="zh-CN" sz="1400" dirty="0"/>
              <a:t>6</a:t>
            </a:r>
            <a:r>
              <a:rPr lang="zh-CN" altLang="en-US" sz="1400" dirty="0"/>
              <a:t>章 </a:t>
            </a:r>
            <a:r>
              <a:rPr lang="en-US" altLang="zh-CN" sz="1400" dirty="0" smtClean="0"/>
              <a:t>CNN</a:t>
            </a:r>
            <a:r>
              <a:rPr lang="zh-CN" altLang="en-US" sz="1400" dirty="0" smtClean="0"/>
              <a:t>自編碼器 </a:t>
            </a:r>
            <a:r>
              <a:rPr lang="en-US" altLang="zh-CN" sz="1400" dirty="0" smtClean="0"/>
              <a:t>113</a:t>
            </a:r>
            <a:endParaRPr lang="en-US" altLang="zh-CN" sz="1400" dirty="0"/>
          </a:p>
          <a:p>
            <a:r>
              <a:rPr lang="en-US" altLang="zh-CN" sz="1400" dirty="0"/>
              <a:t>6.1 </a:t>
            </a:r>
            <a:r>
              <a:rPr lang="zh-CN" altLang="en-US" sz="1400" dirty="0" smtClean="0"/>
              <a:t>自編碼器介紹 </a:t>
            </a:r>
            <a:r>
              <a:rPr lang="en-US" altLang="zh-CN" sz="1400" dirty="0" smtClean="0"/>
              <a:t>113</a:t>
            </a:r>
            <a:endParaRPr lang="en-US" altLang="zh-CN" sz="1400" dirty="0"/>
          </a:p>
          <a:p>
            <a:r>
              <a:rPr lang="en-US" altLang="zh-CN" sz="1400" dirty="0"/>
              <a:t>6.2 </a:t>
            </a:r>
            <a:r>
              <a:rPr lang="zh-CN" altLang="en-US" sz="1400" dirty="0" smtClean="0"/>
              <a:t>卷積自編碼器 </a:t>
            </a:r>
            <a:r>
              <a:rPr lang="en-US" altLang="zh-CN" sz="1400" dirty="0" smtClean="0"/>
              <a:t>114</a:t>
            </a:r>
            <a:endParaRPr lang="en-US" altLang="zh-CN" sz="1400" dirty="0"/>
          </a:p>
          <a:p>
            <a:r>
              <a:rPr lang="en-US" altLang="zh-CN" sz="1400" dirty="0"/>
              <a:t>6.3 </a:t>
            </a:r>
            <a:r>
              <a:rPr lang="zh-CN" altLang="en-US" sz="1400" dirty="0" smtClean="0"/>
              <a:t>應用 </a:t>
            </a:r>
            <a:r>
              <a:rPr lang="en-US" altLang="zh-CN" sz="1400" dirty="0" smtClean="0"/>
              <a:t>115</a:t>
            </a:r>
            <a:endParaRPr lang="en-US" altLang="zh-CN" sz="1400" dirty="0"/>
          </a:p>
          <a:p>
            <a:endParaRPr lang="en-US" altLang="zh-CN" sz="1400" dirty="0" smtClean="0"/>
          </a:p>
          <a:p>
            <a:r>
              <a:rPr lang="zh-CN" altLang="en-US" sz="1400" dirty="0" smtClean="0"/>
              <a:t>第</a:t>
            </a:r>
            <a:r>
              <a:rPr lang="en-US" altLang="zh-CN" sz="1400" dirty="0"/>
              <a:t>7</a:t>
            </a:r>
            <a:r>
              <a:rPr lang="zh-CN" altLang="en-US" sz="1400" dirty="0"/>
              <a:t>章 </a:t>
            </a:r>
            <a:r>
              <a:rPr lang="en-US" altLang="zh-CN" sz="1400" dirty="0" smtClean="0"/>
              <a:t>CNN</a:t>
            </a:r>
            <a:r>
              <a:rPr lang="zh-CN" altLang="en-US" sz="1400" dirty="0" smtClean="0"/>
              <a:t>目標檢測與實例分割 </a:t>
            </a:r>
            <a:r>
              <a:rPr lang="en-US" altLang="zh-CN" sz="1400" dirty="0" smtClean="0"/>
              <a:t>119</a:t>
            </a:r>
            <a:endParaRPr lang="en-US" altLang="zh-CN" sz="1400" dirty="0"/>
          </a:p>
          <a:p>
            <a:r>
              <a:rPr lang="en-US" altLang="zh-CN" sz="1400" dirty="0"/>
              <a:t>7.1 </a:t>
            </a:r>
            <a:r>
              <a:rPr lang="zh-CN" altLang="en-US" sz="1400" dirty="0" smtClean="0"/>
              <a:t>目標檢測與圖像分類的區別 </a:t>
            </a:r>
            <a:r>
              <a:rPr lang="en-US" altLang="zh-CN" sz="1400" dirty="0" smtClean="0"/>
              <a:t>120</a:t>
            </a:r>
            <a:endParaRPr lang="en-US" altLang="zh-CN" sz="1400" dirty="0"/>
          </a:p>
          <a:p>
            <a:r>
              <a:rPr lang="en-US" altLang="zh-CN" sz="1400" dirty="0"/>
              <a:t>7.2 </a:t>
            </a:r>
            <a:r>
              <a:rPr lang="zh-CN" altLang="en-US" sz="1400" dirty="0" smtClean="0"/>
              <a:t>傳統的、非</a:t>
            </a:r>
            <a:r>
              <a:rPr lang="en-US" altLang="zh-CN" sz="1400" dirty="0" smtClean="0"/>
              <a:t>CNN</a:t>
            </a:r>
            <a:r>
              <a:rPr lang="zh-CN" altLang="en-US" sz="1400" dirty="0" smtClean="0"/>
              <a:t>的目標檢測方法 </a:t>
            </a:r>
            <a:r>
              <a:rPr lang="en-US" altLang="zh-CN" sz="1400" dirty="0" smtClean="0"/>
              <a:t>124</a:t>
            </a:r>
            <a:endParaRPr lang="en-US" altLang="zh-CN" sz="1400" dirty="0"/>
          </a:p>
          <a:p>
            <a:r>
              <a:rPr lang="en-US" altLang="zh-CN" sz="1400" dirty="0"/>
              <a:t>7.3 R-CNN</a:t>
            </a:r>
            <a:r>
              <a:rPr lang="zh-CN" altLang="en-US" sz="1400" dirty="0"/>
              <a:t>：</a:t>
            </a:r>
            <a:r>
              <a:rPr lang="en-US" altLang="zh-CN" sz="1400" dirty="0" smtClean="0"/>
              <a:t>CNN</a:t>
            </a:r>
            <a:r>
              <a:rPr lang="zh-CN" altLang="en-US" sz="1400" dirty="0" smtClean="0"/>
              <a:t>特徵區 </a:t>
            </a:r>
            <a:r>
              <a:rPr lang="en-US" altLang="zh-CN" sz="1400" dirty="0" smtClean="0"/>
              <a:t>128</a:t>
            </a:r>
            <a:endParaRPr lang="en-US" altLang="zh-CN" sz="1400" dirty="0"/>
          </a:p>
          <a:p>
            <a:r>
              <a:rPr lang="en-US" altLang="zh-CN" sz="1400" dirty="0"/>
              <a:t>7.4 Fast </a:t>
            </a:r>
            <a:r>
              <a:rPr lang="en-US" altLang="zh-CN" sz="1400" dirty="0" smtClean="0"/>
              <a:t>R-CNN</a:t>
            </a:r>
            <a:r>
              <a:rPr lang="zh-CN" altLang="en-US" sz="1400" dirty="0" smtClean="0"/>
              <a:t>：基於區域快速識別的</a:t>
            </a:r>
            <a:r>
              <a:rPr lang="en-US" altLang="zh-CN" sz="1400" dirty="0" smtClean="0"/>
              <a:t>CNN </a:t>
            </a:r>
            <a:r>
              <a:rPr lang="en-US" altLang="zh-CN" sz="1400" dirty="0"/>
              <a:t>130</a:t>
            </a:r>
          </a:p>
          <a:p>
            <a:r>
              <a:rPr lang="en-US" altLang="zh-CN" sz="1400" dirty="0"/>
              <a:t>7.5 Faster </a:t>
            </a:r>
            <a:r>
              <a:rPr lang="en-US" altLang="zh-CN" sz="1400" dirty="0" smtClean="0"/>
              <a:t>R-CNN</a:t>
            </a:r>
            <a:r>
              <a:rPr lang="zh-CN" altLang="en-US" sz="1400" dirty="0" smtClean="0"/>
              <a:t>：基於快速區域生成網路的</a:t>
            </a:r>
            <a:r>
              <a:rPr lang="en-US" altLang="zh-CN" sz="1400" dirty="0" smtClean="0"/>
              <a:t>CNN </a:t>
            </a:r>
            <a:r>
              <a:rPr lang="en-US" altLang="zh-CN" sz="1400" dirty="0"/>
              <a:t>132</a:t>
            </a:r>
          </a:p>
          <a:p>
            <a:r>
              <a:rPr lang="en-US" altLang="zh-CN" sz="1400" dirty="0"/>
              <a:t>7.6 Mask R-CNN</a:t>
            </a:r>
            <a:r>
              <a:rPr lang="zh-CN" altLang="en-US" sz="1400" dirty="0"/>
              <a:t>：</a:t>
            </a:r>
            <a:r>
              <a:rPr lang="en-US" altLang="zh-CN" sz="1400" dirty="0" smtClean="0"/>
              <a:t>CNN</a:t>
            </a:r>
            <a:r>
              <a:rPr lang="zh-CN" altLang="en-US" sz="1400" dirty="0" smtClean="0"/>
              <a:t>實例分割 </a:t>
            </a:r>
            <a:r>
              <a:rPr lang="en-US" altLang="zh-CN" sz="1400" dirty="0" smtClean="0"/>
              <a:t>135</a:t>
            </a:r>
            <a:endParaRPr lang="en-US" altLang="zh-CN" sz="1400" dirty="0"/>
          </a:p>
          <a:p>
            <a:r>
              <a:rPr lang="en-US" altLang="zh-CN" sz="1400" dirty="0"/>
              <a:t>7.7 </a:t>
            </a:r>
            <a:r>
              <a:rPr lang="zh-CN" altLang="en-US" sz="1400" dirty="0" smtClean="0"/>
              <a:t>實例分割的代碼實現 </a:t>
            </a:r>
            <a:r>
              <a:rPr lang="en-US" altLang="zh-CN" sz="1400" dirty="0" smtClean="0"/>
              <a:t>137</a:t>
            </a:r>
            <a:endParaRPr lang="en-US" altLang="zh-CN" sz="1400" dirty="0"/>
          </a:p>
          <a:p>
            <a:r>
              <a:rPr lang="en-US" altLang="zh-CN" sz="1400" dirty="0"/>
              <a:t>7.7.1 </a:t>
            </a:r>
            <a:r>
              <a:rPr lang="zh-CN" altLang="en-US" sz="1400" dirty="0" smtClean="0"/>
              <a:t>創建環境 </a:t>
            </a:r>
            <a:r>
              <a:rPr lang="en-US" altLang="zh-CN" sz="1400" dirty="0" smtClean="0"/>
              <a:t>138</a:t>
            </a:r>
            <a:endParaRPr lang="en-US" altLang="zh-CN" sz="1400" dirty="0"/>
          </a:p>
          <a:p>
            <a:r>
              <a:rPr lang="en-US" altLang="zh-CN" sz="1400" dirty="0"/>
              <a:t>7.7.2 </a:t>
            </a:r>
            <a:r>
              <a:rPr lang="zh-CN" altLang="en-US" sz="1400" dirty="0" smtClean="0"/>
              <a:t>準備</a:t>
            </a:r>
            <a:r>
              <a:rPr lang="en-US" altLang="zh-CN" sz="1400" dirty="0" smtClean="0"/>
              <a:t>COCO</a:t>
            </a:r>
            <a:r>
              <a:rPr lang="zh-CN" altLang="en-US" sz="1400" dirty="0" smtClean="0"/>
              <a:t>資料集資料夾結構 </a:t>
            </a:r>
            <a:r>
              <a:rPr lang="en-US" altLang="zh-CN" sz="1400" dirty="0" smtClean="0"/>
              <a:t>139</a:t>
            </a:r>
            <a:endParaRPr lang="en-US" altLang="zh-CN" sz="1400" dirty="0"/>
          </a:p>
          <a:p>
            <a:r>
              <a:rPr lang="en-US" altLang="zh-CN" sz="1400" dirty="0"/>
              <a:t>7.7.3 </a:t>
            </a:r>
            <a:r>
              <a:rPr lang="zh-CN" altLang="en-US" sz="1400" dirty="0"/>
              <a:t>在</a:t>
            </a:r>
            <a:r>
              <a:rPr lang="en-US" altLang="zh-CN" sz="1400" dirty="0" smtClean="0"/>
              <a:t>COCO</a:t>
            </a:r>
            <a:r>
              <a:rPr lang="zh-CN" altLang="en-US" sz="1400" dirty="0" smtClean="0"/>
              <a:t>資料集上運行預訓練模型 </a:t>
            </a:r>
            <a:r>
              <a:rPr lang="en-US" altLang="zh-CN" sz="1400" dirty="0" smtClean="0"/>
              <a:t>139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4871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02" y="2339788"/>
            <a:ext cx="8062556" cy="266881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32486" y="1194036"/>
            <a:ext cx="77147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http://rodrigob.github.io/are_we_there_yet/build/classification_datasets_results.html#4d4e495354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432486" y="470477"/>
            <a:ext cx="61541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/>
              <a:t>What is the class of this image ?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761871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g-blog.csdn.net/20180308011607826?watermark/2/text/aHR0cDovL2Jsb2cuY3Nkbi5uZXQvZ29vZ2xlcl9vZmZlcg==/font/5a6L5L2T/fontsize/400/fill/I0JBQkFCMA==/dissolve/7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56" y="1066927"/>
            <a:ext cx="8682059" cy="466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3282779" y="2166721"/>
            <a:ext cx="37852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ImageNet</a:t>
            </a:r>
            <a:r>
              <a:rPr lang="zh-CN" altLang="en-US" dirty="0" smtClean="0"/>
              <a:t>上的分類錯誤率逐年降低</a:t>
            </a:r>
            <a:endParaRPr lang="en-US" altLang="zh-CN" dirty="0" smtClean="0"/>
          </a:p>
          <a:p>
            <a:r>
              <a:rPr lang="zh-CN" altLang="en-US" dirty="0" smtClean="0"/>
              <a:t>且已經低於人類的錯誤率（</a:t>
            </a:r>
            <a:r>
              <a:rPr lang="en-US" altLang="zh-CN" dirty="0" smtClean="0"/>
              <a:t>5.1</a:t>
            </a:r>
            <a:r>
              <a:rPr lang="en-US" altLang="zh-CN" dirty="0"/>
              <a:t>%</a:t>
            </a:r>
            <a:r>
              <a:rPr lang="zh-CN" altLang="en-US" dirty="0"/>
              <a:t>）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4278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8669"/>
            <a:ext cx="67996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 smtClean="0"/>
              <a:t>SENet</a:t>
            </a:r>
            <a:r>
              <a:rPr lang="en-US" altLang="zh-TW" sz="2400" dirty="0" smtClean="0"/>
              <a:t>::Squeeze-and-Excitation Networks(2017-2019)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148281" y="576645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https://arxiv.org/abs/1709.01507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48281" y="1282011"/>
            <a:ext cx="869915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The central building block of convolutional neural networks (CNNs) is the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convolution operator</a:t>
            </a:r>
            <a:r>
              <a:rPr lang="en-US" altLang="zh-TW" dirty="0"/>
              <a:t>, which enables networks to construct informative features by fusing both spatial and channel-wise information within local receptive fields at each layer. 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A </a:t>
            </a:r>
            <a:r>
              <a:rPr lang="en-US" altLang="zh-TW" dirty="0"/>
              <a:t>broad range of prior research has investigated the spatial component of this relationship, seeking to strengthen the representational power of a CNN by enhancing the quality of spatial encodings throughout its feature hierarchy. 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In </a:t>
            </a:r>
            <a:r>
              <a:rPr lang="en-US" altLang="zh-TW" dirty="0"/>
              <a:t>this work, we focus instead on the channel relationship and propose a novel architectural unit, which we term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"Squeeze-and-Excitation" (SE) block</a:t>
            </a:r>
            <a:r>
              <a:rPr lang="en-US" altLang="zh-TW" dirty="0"/>
              <a:t>, that adaptively recalibrates channel-wise feature responses by explicitly modelling interdependencies between channels. We show that these blocks can be stacked together to form </a:t>
            </a:r>
            <a:r>
              <a:rPr lang="en-US" altLang="zh-TW" dirty="0" err="1"/>
              <a:t>SENet</a:t>
            </a:r>
            <a:r>
              <a:rPr lang="en-US" altLang="zh-TW" dirty="0"/>
              <a:t> architectures that </a:t>
            </a:r>
            <a:r>
              <a:rPr lang="en-US" altLang="zh-TW" dirty="0" err="1"/>
              <a:t>generalise</a:t>
            </a:r>
            <a:r>
              <a:rPr lang="en-US" altLang="zh-TW" dirty="0"/>
              <a:t> extremely effectively across different datasets. We further demonstrate that SE blocks bring significant improvements in performance for existing state-of-the-art CNNs at slight additional computational cost. Squeeze-and-Excitation Networks formed the foundation of 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ILSVRC 2017 classification submission which won first place and reduced the top-5 error to 2.251%, surpassing the winning entry of 2016 by a relative improvement of ~25%.</a:t>
            </a:r>
            <a:r>
              <a:rPr lang="en-US" altLang="zh-TW" dirty="0"/>
              <a:t> Models and code are available at this https URL.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901093" y="683563"/>
            <a:ext cx="1229239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Caffe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實作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5130332" y="683563"/>
            <a:ext cx="3724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https://github.com/hujie-frank/SENet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7918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20589" y="2198128"/>
            <a:ext cx="4526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https://github.com/moskomule/senet.pytorch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1688756" y="3385661"/>
            <a:ext cx="60177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https://github.com/titu1994/keras-squeeze-excite-network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44842" y="2858440"/>
            <a:ext cx="1355124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Keras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實作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4842" y="2125359"/>
            <a:ext cx="1458098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PyTorch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實作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385377" y="1022946"/>
            <a:ext cx="1781173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Tensorflow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實作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44810" y="1136992"/>
            <a:ext cx="47491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https://github.com/taki0112/SENet-Tensorflow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688756" y="3754993"/>
            <a:ext cx="4297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https://github.com/yoheikikuta/senet-keras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1688756" y="4931614"/>
            <a:ext cx="58323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https://blog.csdn.net/u014380165/article/details/78006626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44842" y="4461297"/>
            <a:ext cx="1355124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說明文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件</a:t>
            </a:r>
          </a:p>
        </p:txBody>
      </p:sp>
      <p:sp>
        <p:nvSpPr>
          <p:cNvPr id="11" name="矩形 10"/>
          <p:cNvSpPr/>
          <p:nvPr/>
        </p:nvSpPr>
        <p:spPr>
          <a:xfrm>
            <a:off x="1688755" y="5748376"/>
            <a:ext cx="67056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keras</a:t>
            </a:r>
            <a:r>
              <a:rPr lang="zh-CN" altLang="en-US" dirty="0"/>
              <a:t>瞎搞系列</a:t>
            </a:r>
            <a:r>
              <a:rPr lang="en-US" altLang="zh-CN" dirty="0" smtClean="0"/>
              <a:t>-</a:t>
            </a:r>
            <a:r>
              <a:rPr lang="zh-CN" altLang="en-US" dirty="0" smtClean="0"/>
              <a:t>從</a:t>
            </a:r>
            <a:r>
              <a:rPr lang="en-US" altLang="zh-CN" dirty="0" err="1" smtClean="0"/>
              <a:t>LeNet</a:t>
            </a:r>
            <a:r>
              <a:rPr lang="zh-CN" altLang="en-US" dirty="0"/>
              <a:t>到</a:t>
            </a:r>
            <a:r>
              <a:rPr lang="en-US" altLang="zh-CN" dirty="0" err="1"/>
              <a:t>SENet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卷積神經網路回顧</a:t>
            </a:r>
            <a:endParaRPr lang="en-US" altLang="zh-CN" dirty="0" smtClean="0"/>
          </a:p>
          <a:p>
            <a:r>
              <a:rPr lang="en-US" altLang="zh-TW" dirty="0" smtClean="0"/>
              <a:t>https</a:t>
            </a:r>
            <a:r>
              <a:rPr lang="en-US" altLang="zh-TW" dirty="0"/>
              <a:t>://blog.csdn.net/googler_offer/article/details/79478893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6145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200" dirty="0" smtClean="0"/>
              <a:t>CNN</a:t>
            </a:r>
            <a:r>
              <a:rPr lang="zh-TW" altLang="en-US" sz="7200" dirty="0" smtClean="0"/>
              <a:t>應用</a:t>
            </a:r>
            <a:endParaRPr lang="en-US" altLang="zh-TW" sz="7200" dirty="0" smtClean="0"/>
          </a:p>
        </p:txBody>
      </p:sp>
    </p:spTree>
    <p:extLst>
      <p:ext uri="{BB962C8B-B14F-4D97-AF65-F5344CB8AC3E}">
        <p14:creationId xmlns:p14="http://schemas.microsoft.com/office/powerpoint/2010/main" val="2191615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376" y="4036541"/>
            <a:ext cx="3060998" cy="242488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670433" y="1912883"/>
            <a:ext cx="2775312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style </a:t>
            </a:r>
            <a:r>
              <a:rPr lang="en-US" altLang="zh-TW" sz="4400" dirty="0" smtClean="0"/>
              <a:t>image</a:t>
            </a:r>
          </a:p>
          <a:p>
            <a:r>
              <a:rPr lang="zh-TW" altLang="en-US" sz="4400" dirty="0" smtClean="0"/>
              <a:t>風格</a:t>
            </a:r>
            <a:endParaRPr lang="en-US" altLang="zh-TW" sz="4400" dirty="0" smtClean="0"/>
          </a:p>
          <a:p>
            <a:r>
              <a:rPr lang="zh-TW" altLang="en-US" sz="4400" dirty="0"/>
              <a:t>塞尚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61" y="2862005"/>
            <a:ext cx="5056854" cy="35994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75408" y="312209"/>
            <a:ext cx="62243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 err="1"/>
              <a:t>Stylenet</a:t>
            </a:r>
            <a:r>
              <a:rPr lang="en-US" altLang="zh-TW" sz="4000" dirty="0"/>
              <a:t> / </a:t>
            </a:r>
            <a:r>
              <a:rPr lang="en-US" altLang="zh-TW" sz="4000" dirty="0" smtClean="0"/>
              <a:t>Neural-Style(2015)</a:t>
            </a:r>
            <a:endParaRPr lang="zh-TW" altLang="en-US" sz="4000" dirty="0"/>
          </a:p>
        </p:txBody>
      </p:sp>
      <p:sp>
        <p:nvSpPr>
          <p:cNvPr id="6" name="矩形 5"/>
          <p:cNvSpPr/>
          <p:nvPr/>
        </p:nvSpPr>
        <p:spPr>
          <a:xfrm>
            <a:off x="374261" y="1141622"/>
            <a:ext cx="771529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A Neural Algorithm of Artistic Style</a:t>
            </a:r>
          </a:p>
          <a:p>
            <a:r>
              <a:rPr lang="en-US" altLang="zh-TW" dirty="0"/>
              <a:t>Leon A. </a:t>
            </a:r>
            <a:r>
              <a:rPr lang="en-US" altLang="zh-TW" dirty="0" err="1"/>
              <a:t>Gatys</a:t>
            </a:r>
            <a:r>
              <a:rPr lang="en-US" altLang="zh-TW" dirty="0"/>
              <a:t>, Alexander S. Ecker, Matthias </a:t>
            </a:r>
            <a:r>
              <a:rPr lang="en-US" altLang="zh-TW" dirty="0" err="1"/>
              <a:t>Bethge</a:t>
            </a:r>
            <a:endParaRPr lang="en-US" altLang="zh-TW" dirty="0"/>
          </a:p>
          <a:p>
            <a:r>
              <a:rPr lang="en-US" altLang="zh-TW" dirty="0"/>
              <a:t>(Submitted on 26 Aug 2015 (v1), last revised 2 Sep 2015 (this version, v2</a:t>
            </a:r>
            <a:r>
              <a:rPr lang="en-US" altLang="zh-TW" dirty="0" smtClean="0"/>
              <a:t>))</a:t>
            </a:r>
          </a:p>
          <a:p>
            <a:endParaRPr lang="en-US" altLang="zh-TW" dirty="0" smtClean="0"/>
          </a:p>
          <a:p>
            <a:r>
              <a:rPr lang="en-US" altLang="zh-TW" dirty="0"/>
              <a:t>https://arxiv.org/abs/1508.06576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90816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tylenet Exam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17" y="440599"/>
            <a:ext cx="7506935" cy="615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131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97" y="1759367"/>
            <a:ext cx="3848624" cy="273941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62465" y="884379"/>
            <a:ext cx="75293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/>
              <a:t>Convolutional Neural Network 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generation 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321" y="1585981"/>
            <a:ext cx="4433310" cy="320112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62465" y="253999"/>
            <a:ext cx="305782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Deep Dream</a:t>
            </a:r>
            <a:endParaRPr lang="zh-TW" altLang="en-US" sz="4400" dirty="0"/>
          </a:p>
        </p:txBody>
      </p:sp>
      <p:sp>
        <p:nvSpPr>
          <p:cNvPr id="8" name="矩形 7"/>
          <p:cNvSpPr/>
          <p:nvPr/>
        </p:nvSpPr>
        <p:spPr>
          <a:xfrm>
            <a:off x="482815" y="6080583"/>
            <a:ext cx="72886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https://github.com/nfmcclure/tensorflow_cookbook/blob/master/08_Convolutional_Neural_Networks/06_Deepdream/06_deepdream.ipynb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96800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eepdream outpu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88" y="685070"/>
            <a:ext cx="7566212" cy="58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887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98037" y="6362135"/>
            <a:ext cx="59847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https://github.com/philipperemy/keras-attention-mechanism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898038" y="6065573"/>
            <a:ext cx="46090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Attention mechanism Implementation for </a:t>
            </a:r>
            <a:r>
              <a:rPr lang="en-US" altLang="zh-TW" dirty="0" err="1" smtClean="0"/>
              <a:t>Keras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70" y="956115"/>
            <a:ext cx="3397997" cy="254849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98037" y="4947796"/>
            <a:ext cx="65552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使用</a:t>
            </a:r>
            <a:r>
              <a:rPr lang="en-US" altLang="zh-CN" dirty="0" err="1" smtClean="0"/>
              <a:t>Keras</a:t>
            </a:r>
            <a:r>
              <a:rPr lang="zh-CN" altLang="en-US" dirty="0" smtClean="0"/>
              <a:t>進行深度學習：（六）</a:t>
            </a:r>
            <a:r>
              <a:rPr lang="en-US" altLang="zh-CN" dirty="0" smtClean="0"/>
              <a:t>LSTM</a:t>
            </a:r>
            <a:r>
              <a:rPr lang="zh-CN" altLang="en-US" dirty="0" smtClean="0"/>
              <a:t>和雙向</a:t>
            </a:r>
            <a:r>
              <a:rPr lang="en-US" altLang="zh-CN" dirty="0" smtClean="0"/>
              <a:t>LSTM</a:t>
            </a:r>
            <a:r>
              <a:rPr lang="zh-CN" altLang="en-US" dirty="0" smtClean="0"/>
              <a:t>講解及實踐</a:t>
            </a:r>
          </a:p>
          <a:p>
            <a:r>
              <a:rPr lang="zh-CN" altLang="en-US" dirty="0" smtClean="0"/>
              <a:t> </a:t>
            </a:r>
            <a:r>
              <a:rPr lang="en-US" altLang="zh-CN" dirty="0" smtClean="0"/>
              <a:t>2018</a:t>
            </a:r>
            <a:r>
              <a:rPr lang="zh-CN" altLang="en-US" dirty="0" smtClean="0"/>
              <a:t>年</a:t>
            </a:r>
            <a:r>
              <a:rPr lang="en-US" altLang="zh-CN" dirty="0" smtClean="0"/>
              <a:t>05</a:t>
            </a:r>
            <a:r>
              <a:rPr lang="zh-CN" altLang="en-US" dirty="0" smtClean="0"/>
              <a:t>月</a:t>
            </a:r>
            <a:r>
              <a:rPr lang="en-US" altLang="zh-CN" dirty="0" smtClean="0"/>
              <a:t>04</a:t>
            </a:r>
            <a:r>
              <a:rPr lang="zh-CN" altLang="en-US" dirty="0" smtClean="0"/>
              <a:t>日 </a:t>
            </a:r>
            <a:r>
              <a:rPr lang="en-US" altLang="zh-CN" dirty="0" smtClean="0"/>
              <a:t>18:38:29 </a:t>
            </a:r>
            <a:r>
              <a:rPr lang="zh-CN" altLang="en-US" dirty="0" smtClean="0"/>
              <a:t>磐創 </a:t>
            </a:r>
            <a:r>
              <a:rPr lang="en-US" altLang="zh-CN" dirty="0" smtClean="0"/>
              <a:t>AI</a:t>
            </a:r>
          </a:p>
          <a:p>
            <a:r>
              <a:rPr lang="en-US" altLang="zh-TW" dirty="0" smtClean="0"/>
              <a:t>https://blog.csdn.net/fendouaini/article/details/80198994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232334" y="3603337"/>
            <a:ext cx="173156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6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MLP</a:t>
            </a:r>
            <a:endParaRPr lang="zh-TW" altLang="en-US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28777" y="3573642"/>
            <a:ext cx="174759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6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</a:t>
            </a:r>
            <a:endParaRPr lang="en-US" altLang="zh-TW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18886" y="3573642"/>
            <a:ext cx="177644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6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RNN</a:t>
            </a:r>
            <a:endParaRPr lang="en-US" altLang="zh-TW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6882826" y="3603337"/>
            <a:ext cx="179408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6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GAN</a:t>
            </a:r>
            <a:endParaRPr lang="en-US" altLang="zh-TW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95000" y="2536249"/>
            <a:ext cx="40005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訓練集為 </a:t>
            </a:r>
            <a:r>
              <a:rPr lang="en-US" altLang="zh-TW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60,000 </a:t>
            </a:r>
            <a:r>
              <a:rPr lang="zh-TW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張 </a:t>
            </a:r>
            <a:r>
              <a:rPr lang="en-US" altLang="zh-TW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28x28 </a:t>
            </a:r>
            <a:r>
              <a:rPr lang="zh-TW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圖元灰度圖像，</a:t>
            </a:r>
          </a:p>
          <a:p>
            <a:r>
              <a:rPr lang="zh-TW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測試集為 </a:t>
            </a:r>
            <a:r>
              <a:rPr lang="en-US" altLang="zh-TW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10,000 </a:t>
            </a:r>
            <a:r>
              <a:rPr lang="zh-TW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同規格圖像，</a:t>
            </a:r>
          </a:p>
          <a:p>
            <a:r>
              <a:rPr lang="zh-TW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總共 </a:t>
            </a:r>
            <a:r>
              <a:rPr lang="en-US" altLang="zh-TW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</a:t>
            </a:r>
            <a:r>
              <a:rPr lang="zh-TW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類數字標籤。</a:t>
            </a:r>
            <a:endParaRPr lang="zh-TW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5193" y="-13445"/>
            <a:ext cx="631422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dirty="0" smtClean="0"/>
              <a:t>MNIST handwritten digit</a:t>
            </a:r>
            <a:endParaRPr lang="zh-TW" altLang="en-US" sz="4800" dirty="0"/>
          </a:p>
        </p:txBody>
      </p:sp>
      <p:sp>
        <p:nvSpPr>
          <p:cNvPr id="12" name="矩形 11"/>
          <p:cNvSpPr/>
          <p:nvPr/>
        </p:nvSpPr>
        <p:spPr>
          <a:xfrm>
            <a:off x="4175668" y="709375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MNIST 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手寫數字資料集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8890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200" dirty="0" smtClean="0"/>
              <a:t>CNN</a:t>
            </a:r>
            <a:r>
              <a:rPr lang="zh-TW" altLang="en-US" sz="7200" dirty="0" smtClean="0"/>
              <a:t>核心運算</a:t>
            </a:r>
            <a:endParaRPr lang="en-US" altLang="zh-TW" sz="7200" dirty="0" smtClean="0"/>
          </a:p>
        </p:txBody>
      </p:sp>
    </p:spTree>
    <p:extLst>
      <p:ext uri="{BB962C8B-B14F-4D97-AF65-F5344CB8AC3E}">
        <p14:creationId xmlns:p14="http://schemas.microsoft.com/office/powerpoint/2010/main" val="756350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62627" y="1825625"/>
            <a:ext cx="3218246" cy="435133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180873" y="2319115"/>
            <a:ext cx="4147581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第一章 </a:t>
            </a:r>
            <a:r>
              <a:rPr lang="en-US" altLang="zh-TW" dirty="0"/>
              <a:t>Python</a:t>
            </a:r>
            <a:r>
              <a:rPr lang="zh-TW" altLang="en-US" dirty="0"/>
              <a:t>入門 </a:t>
            </a:r>
          </a:p>
          <a:p>
            <a:r>
              <a:rPr lang="zh-TW" altLang="en-US" dirty="0"/>
              <a:t>第二章 感知器 </a:t>
            </a:r>
          </a:p>
          <a:p>
            <a:r>
              <a:rPr lang="zh-TW" altLang="en-US" dirty="0"/>
              <a:t>第三章 神經網路 </a:t>
            </a:r>
          </a:p>
          <a:p>
            <a:r>
              <a:rPr lang="zh-TW" altLang="en-US" dirty="0"/>
              <a:t>第四章 神經網路的學習 </a:t>
            </a:r>
          </a:p>
          <a:p>
            <a:r>
              <a:rPr lang="zh-TW" altLang="en-US" dirty="0"/>
              <a:t>第五章 誤差反向傳播法 </a:t>
            </a:r>
          </a:p>
          <a:p>
            <a:r>
              <a:rPr lang="zh-TW" altLang="en-US" dirty="0"/>
              <a:t>第六章 與學習有關的技巧 </a:t>
            </a:r>
          </a:p>
          <a:p>
            <a:r>
              <a:rPr lang="zh-TW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第七章 卷積神經網路 </a:t>
            </a:r>
          </a:p>
          <a:p>
            <a:r>
              <a:rPr lang="zh-TW" altLang="en-US" dirty="0"/>
              <a:t>第八章 深度學習 </a:t>
            </a:r>
          </a:p>
          <a:p>
            <a:r>
              <a:rPr lang="zh-TW" altLang="en-US" dirty="0"/>
              <a:t>附錄</a:t>
            </a:r>
            <a:r>
              <a:rPr lang="en-US" altLang="zh-TW" dirty="0"/>
              <a:t>A </a:t>
            </a:r>
            <a:r>
              <a:rPr lang="en-US" altLang="zh-TW" dirty="0" err="1"/>
              <a:t>Softmax</a:t>
            </a:r>
            <a:r>
              <a:rPr lang="en-US" altLang="zh-TW" dirty="0"/>
              <a:t>-with-Loss</a:t>
            </a:r>
            <a:r>
              <a:rPr lang="zh-TW" altLang="en-US" dirty="0"/>
              <a:t>層的計算圖 </a:t>
            </a:r>
          </a:p>
          <a:p>
            <a:r>
              <a:rPr lang="zh-TW" altLang="en-US" dirty="0"/>
              <a:t>參考文獻</a:t>
            </a:r>
          </a:p>
        </p:txBody>
      </p:sp>
      <p:sp>
        <p:nvSpPr>
          <p:cNvPr id="6" name="矩形 5"/>
          <p:cNvSpPr/>
          <p:nvPr/>
        </p:nvSpPr>
        <p:spPr>
          <a:xfrm>
            <a:off x="177114" y="15074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Deep Learning</a:t>
            </a:r>
            <a:r>
              <a:rPr lang="zh-TW" altLang="en-US" dirty="0"/>
              <a:t>：用</a:t>
            </a:r>
            <a:r>
              <a:rPr lang="en-US" altLang="zh-TW" dirty="0"/>
              <a:t>Python</a:t>
            </a:r>
            <a:r>
              <a:rPr lang="zh-TW" altLang="en-US" dirty="0"/>
              <a:t>進行深度學習的基礎理論實作</a:t>
            </a:r>
          </a:p>
          <a:p>
            <a:r>
              <a:rPr lang="zh-TW" altLang="en-US" dirty="0" smtClean="0"/>
              <a:t>作者</a:t>
            </a:r>
            <a:r>
              <a:rPr lang="zh-TW" altLang="en-US" dirty="0"/>
              <a:t>： 斎藤康毅  譯者： 吳嘉芳</a:t>
            </a:r>
          </a:p>
          <a:p>
            <a:r>
              <a:rPr lang="zh-TW" altLang="en-US" dirty="0"/>
              <a:t>出版社：歐萊禮  出版日期：</a:t>
            </a:r>
            <a:r>
              <a:rPr lang="en-US" altLang="zh-TW" dirty="0"/>
              <a:t>2017/08/17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505855" y="5992297"/>
            <a:ext cx="7608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https://github.com/oreilly-japan/deep-learning-from-scratch</a:t>
            </a:r>
          </a:p>
        </p:txBody>
      </p:sp>
      <p:sp>
        <p:nvSpPr>
          <p:cNvPr id="8" name="矩形 7"/>
          <p:cNvSpPr/>
          <p:nvPr/>
        </p:nvSpPr>
        <p:spPr>
          <a:xfrm>
            <a:off x="5077855" y="446150"/>
            <a:ext cx="3766664" cy="110799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solidFill>
                  <a:srgbClr val="FFFF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好書推薦</a:t>
            </a:r>
            <a:endParaRPr lang="zh-TW" altLang="en-US" sz="6600" dirty="0">
              <a:solidFill>
                <a:srgbClr val="FFFF0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5625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13" y="4503410"/>
            <a:ext cx="8600303" cy="173371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13" y="1269433"/>
            <a:ext cx="8657968" cy="190531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77113" y="3364830"/>
            <a:ext cx="8543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Convolutional</a:t>
            </a:r>
            <a:r>
              <a:rPr lang="fr-FR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Neural Network</a:t>
            </a:r>
            <a:r>
              <a:rPr lang="fr-FR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::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增加不同結構的神經網路結構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4488" y="374269"/>
            <a:ext cx="63042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Fully connected</a:t>
            </a:r>
            <a:r>
              <a:rPr lang="fr-FR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Neural </a:t>
            </a:r>
            <a:r>
              <a:rPr lang="fr-FR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Network::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使用全連結層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865192" y="3902753"/>
            <a:ext cx="34667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Convolution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卷積運算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層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4331975" y="3930952"/>
            <a:ext cx="31562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Pooling::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池化運算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層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4091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01_intro_cn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35" y="695582"/>
            <a:ext cx="7305675" cy="634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50543" y="98850"/>
            <a:ext cx="44423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dirty="0" smtClean="0"/>
              <a:t>Convolution</a:t>
            </a:r>
            <a:r>
              <a:rPr lang="zh-TW" altLang="en-US" sz="4800" dirty="0" smtClean="0"/>
              <a:t>運算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161242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11" y="2210142"/>
            <a:ext cx="8130746" cy="182487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50543" y="98850"/>
            <a:ext cx="44423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dirty="0" smtClean="0"/>
              <a:t>Convolution</a:t>
            </a:r>
            <a:r>
              <a:rPr lang="zh-TW" altLang="en-US" sz="4800" dirty="0" smtClean="0"/>
              <a:t>運算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815358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81" y="2135826"/>
            <a:ext cx="8501449" cy="359983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6932" y="197705"/>
            <a:ext cx="837133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dirty="0" smtClean="0"/>
              <a:t>Convolution</a:t>
            </a:r>
            <a:r>
              <a:rPr lang="zh-TW" altLang="en-US" sz="4800" dirty="0" smtClean="0"/>
              <a:t>運算</a:t>
            </a:r>
            <a:r>
              <a:rPr lang="en-US" altLang="zh-TW" sz="4800" dirty="0" smtClean="0"/>
              <a:t>:padding(</a:t>
            </a:r>
            <a:r>
              <a:rPr lang="zh-TW" altLang="en-US" sz="4800" dirty="0" smtClean="0"/>
              <a:t>填補</a:t>
            </a:r>
            <a:r>
              <a:rPr lang="en-US" altLang="zh-TW" sz="4800" dirty="0" smtClean="0"/>
              <a:t>)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834035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32" y="1643992"/>
            <a:ext cx="9144000" cy="325697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6932" y="197705"/>
            <a:ext cx="76366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dirty="0" smtClean="0"/>
              <a:t>Convolution</a:t>
            </a:r>
            <a:r>
              <a:rPr lang="zh-TW" altLang="en-US" sz="4800" dirty="0" smtClean="0"/>
              <a:t>運算</a:t>
            </a:r>
            <a:r>
              <a:rPr lang="en-US" altLang="zh-TW" sz="4800" dirty="0" smtClean="0"/>
              <a:t>:stride(</a:t>
            </a:r>
            <a:r>
              <a:rPr lang="zh-TW" altLang="en-US" sz="4800" dirty="0" smtClean="0"/>
              <a:t>步</a:t>
            </a:r>
            <a:r>
              <a:rPr lang="zh-TW" altLang="en-US" sz="4800" dirty="0"/>
              <a:t>幅</a:t>
            </a:r>
            <a:r>
              <a:rPr lang="en-US" altLang="zh-TW" sz="4800" dirty="0" smtClean="0"/>
              <a:t>)</a:t>
            </a:r>
            <a:endParaRPr lang="zh-TW" altLang="en-US" sz="4800" dirty="0"/>
          </a:p>
        </p:txBody>
      </p:sp>
      <p:sp>
        <p:nvSpPr>
          <p:cNvPr id="4" name="矩形 3"/>
          <p:cNvSpPr/>
          <p:nvPr/>
        </p:nvSpPr>
        <p:spPr>
          <a:xfrm>
            <a:off x="1087395" y="1721708"/>
            <a:ext cx="1285102" cy="1318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3526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902" y="1028702"/>
            <a:ext cx="9144000" cy="668561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2219" y="172991"/>
            <a:ext cx="76366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dirty="0" smtClean="0"/>
              <a:t>Convolution</a:t>
            </a:r>
            <a:r>
              <a:rPr lang="zh-TW" altLang="en-US" sz="4800" dirty="0" smtClean="0"/>
              <a:t>運算</a:t>
            </a:r>
            <a:r>
              <a:rPr lang="en-US" altLang="zh-TW" sz="4800" dirty="0" smtClean="0"/>
              <a:t>:stride(</a:t>
            </a:r>
            <a:r>
              <a:rPr lang="zh-TW" altLang="en-US" sz="4800" dirty="0" smtClean="0"/>
              <a:t>步</a:t>
            </a:r>
            <a:r>
              <a:rPr lang="zh-TW" altLang="en-US" sz="4800" dirty="0"/>
              <a:t>幅</a:t>
            </a:r>
            <a:r>
              <a:rPr lang="en-US" altLang="zh-TW" sz="4800" dirty="0" smtClean="0"/>
              <a:t>)</a:t>
            </a:r>
            <a:endParaRPr lang="zh-TW" altLang="en-US" sz="4800" dirty="0"/>
          </a:p>
        </p:txBody>
      </p:sp>
      <p:sp>
        <p:nvSpPr>
          <p:cNvPr id="4" name="矩形 3"/>
          <p:cNvSpPr/>
          <p:nvPr/>
        </p:nvSpPr>
        <p:spPr>
          <a:xfrm>
            <a:off x="1079158" y="1012226"/>
            <a:ext cx="1285102" cy="1318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890585" y="4599804"/>
            <a:ext cx="1285102" cy="1318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1355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40724" y="1190530"/>
            <a:ext cx="4572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800" dirty="0"/>
              <a:t>tf.nn.conv2d(</a:t>
            </a:r>
          </a:p>
          <a:p>
            <a:r>
              <a:rPr lang="en-US" altLang="zh-TW" sz="2800" dirty="0"/>
              <a:t>    input,</a:t>
            </a:r>
          </a:p>
          <a:p>
            <a:r>
              <a:rPr lang="en-US" altLang="zh-TW" sz="2800" dirty="0"/>
              <a:t>    filter,</a:t>
            </a:r>
          </a:p>
          <a:p>
            <a:r>
              <a:rPr lang="en-US" altLang="zh-TW" sz="2800" dirty="0"/>
              <a:t>    strides,</a:t>
            </a:r>
          </a:p>
          <a:p>
            <a:r>
              <a:rPr lang="en-US" altLang="zh-TW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padding</a:t>
            </a:r>
            <a:r>
              <a:rPr lang="en-US" altLang="zh-TW" sz="2800" dirty="0"/>
              <a:t>,</a:t>
            </a:r>
          </a:p>
          <a:p>
            <a:r>
              <a:rPr lang="en-US" altLang="zh-TW" sz="2800" dirty="0"/>
              <a:t>    </a:t>
            </a:r>
            <a:r>
              <a:rPr lang="en-US" altLang="zh-TW" sz="2800" dirty="0" err="1"/>
              <a:t>use_cudnn_on_gpu</a:t>
            </a:r>
            <a:r>
              <a:rPr lang="en-US" altLang="zh-TW" sz="2800" dirty="0"/>
              <a:t>=True,</a:t>
            </a:r>
          </a:p>
          <a:p>
            <a:r>
              <a:rPr lang="en-US" altLang="zh-TW" sz="2800" dirty="0"/>
              <a:t>    </a:t>
            </a:r>
            <a:r>
              <a:rPr lang="en-US" altLang="zh-TW" sz="2800" dirty="0" err="1"/>
              <a:t>data_format</a:t>
            </a:r>
            <a:r>
              <a:rPr lang="en-US" altLang="zh-TW" sz="2800" dirty="0"/>
              <a:t>='NHWC',</a:t>
            </a:r>
          </a:p>
          <a:p>
            <a:r>
              <a:rPr lang="en-US" altLang="zh-TW" sz="2800" dirty="0"/>
              <a:t>    dilations=[1, 1, 1, 1],</a:t>
            </a:r>
          </a:p>
          <a:p>
            <a:r>
              <a:rPr lang="en-US" altLang="zh-TW" sz="2800" dirty="0"/>
              <a:t>    name=None</a:t>
            </a:r>
          </a:p>
          <a:p>
            <a:r>
              <a:rPr lang="en-US" altLang="zh-TW" sz="2800" dirty="0"/>
              <a:t>)</a:t>
            </a:r>
            <a:endParaRPr lang="zh-TW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440724" y="626245"/>
            <a:ext cx="76488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https://www.tensorflow.org/api_docs/python/tf/nn/conv2d</a:t>
            </a:r>
            <a:endParaRPr lang="zh-TW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551935" y="5990919"/>
            <a:ext cx="78341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padding: A string from: "SAME", "VALID". The type of padding algorithm to use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724" y="1126243"/>
            <a:ext cx="3500657" cy="241317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622" y="3661296"/>
            <a:ext cx="3058387" cy="220774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568855" y="1414975"/>
            <a:ext cx="1282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"SAME</a:t>
            </a: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",</a:t>
            </a:r>
            <a:endParaRPr lang="zh-TW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4698031" y="3763859"/>
            <a:ext cx="12118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"VALID</a:t>
            </a: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endParaRPr lang="zh-TW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5289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44844" y="372714"/>
            <a:ext cx="30809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/>
              <a:t>padding: </a:t>
            </a:r>
            <a:r>
              <a:rPr lang="en-US" altLang="zh-TW" sz="3200" dirty="0" smtClean="0"/>
              <a:t>"</a:t>
            </a:r>
            <a:r>
              <a:rPr lang="en-US" altLang="zh-TW" sz="3200" dirty="0"/>
              <a:t>SAME</a:t>
            </a:r>
            <a:r>
              <a:rPr lang="en-US" altLang="zh-TW" sz="3200" dirty="0" smtClean="0"/>
              <a:t>"</a:t>
            </a:r>
            <a:endParaRPr lang="zh-TW" altLang="en-US" sz="32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76" y="-65173"/>
            <a:ext cx="3500657" cy="192999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6" y="1235674"/>
            <a:ext cx="4876799" cy="539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58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200" dirty="0" smtClean="0"/>
              <a:t>CNN</a:t>
            </a:r>
            <a:r>
              <a:rPr lang="zh-TW" altLang="en-US" sz="4400" dirty="0" smtClean="0"/>
              <a:t>神經網路架構</a:t>
            </a:r>
            <a:endParaRPr lang="en-US" altLang="zh-TW" sz="4400" dirty="0" smtClean="0"/>
          </a:p>
        </p:txBody>
      </p:sp>
    </p:spTree>
    <p:extLst>
      <p:ext uri="{BB962C8B-B14F-4D97-AF65-F5344CB8AC3E}">
        <p14:creationId xmlns:p14="http://schemas.microsoft.com/office/powerpoint/2010/main" val="19886561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76648" y="389189"/>
            <a:ext cx="2825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/>
              <a:t>padding: </a:t>
            </a:r>
            <a:r>
              <a:rPr lang="en-US" altLang="zh-TW" sz="2800" dirty="0" smtClean="0"/>
              <a:t>"</a:t>
            </a:r>
            <a:r>
              <a:rPr lang="en-US" altLang="zh-TW" sz="2800" dirty="0"/>
              <a:t>VALID</a:t>
            </a:r>
            <a:r>
              <a:rPr lang="en-US" altLang="zh-TW" sz="2800" dirty="0" smtClean="0"/>
              <a:t>"</a:t>
            </a:r>
            <a:endParaRPr lang="zh-TW" altLang="en-US" sz="2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49" y="1646416"/>
            <a:ext cx="4557828" cy="479562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277" y="389189"/>
            <a:ext cx="3058387" cy="220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283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cdn-images-1.medium.com/max/1000/1*iHJoSKL4MbsmEe8Cwt_Cb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390" y="947351"/>
            <a:ext cx="5948663" cy="4235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635900" y="5415518"/>
            <a:ext cx="76076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卷積神經網路</a:t>
            </a:r>
            <a:r>
              <a:rPr lang="en-US" altLang="zh-TW" dirty="0" smtClean="0"/>
              <a:t>(Convolutional neural network, CNN) — </a:t>
            </a:r>
            <a:r>
              <a:rPr lang="zh-TW" altLang="en-US" dirty="0" smtClean="0"/>
              <a:t>卷積運算、池化運算</a:t>
            </a:r>
          </a:p>
          <a:p>
            <a:r>
              <a:rPr lang="en-US" altLang="zh-TW" dirty="0" smtClean="0"/>
              <a:t>Tommy Huang</a:t>
            </a:r>
          </a:p>
          <a:p>
            <a:r>
              <a:rPr lang="en-US" altLang="zh-TW" sz="1200" dirty="0" smtClean="0"/>
              <a:t>https://medium.com/@chih.sheng.huang821/%E5%8D%B7%E7%A9%8D%E7%A5%9E%E7%B6%93%E7%B6%B2%E8%B7%AF-convolutional-neural-network-cnn-%E5%8D%B7%E7%A9%8D%E9%81%8B%E7%AE%97-%E6%B1%A0%E5%8C%96%E9%81%8B%E7%AE%97-856330c2b703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101219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0499" y="444839"/>
            <a:ext cx="43488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dirty="0" err="1"/>
              <a:t>M</a:t>
            </a:r>
            <a:r>
              <a:rPr lang="en-US" altLang="zh-TW" sz="4800" dirty="0" err="1" smtClean="0"/>
              <a:t>axPooling</a:t>
            </a:r>
            <a:r>
              <a:rPr lang="zh-TW" altLang="en-US" sz="4800" dirty="0" smtClean="0"/>
              <a:t>運算</a:t>
            </a:r>
            <a:endParaRPr lang="zh-TW" altLang="en-US" sz="4800" dirty="0"/>
          </a:p>
        </p:txBody>
      </p:sp>
      <p:pic>
        <p:nvPicPr>
          <p:cNvPr id="2050" name="Picture 2" descr="Convolutional Fil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03" y="1447499"/>
            <a:ext cx="7824752" cy="335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210499" y="5211115"/>
            <a:ext cx="87156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圖的大小很容易因為</a:t>
            </a:r>
            <a:r>
              <a:rPr lang="en-US" altLang="zh-TW" dirty="0" smtClean="0"/>
              <a:t>pooling</a:t>
            </a:r>
            <a:r>
              <a:rPr lang="zh-TW" altLang="en-US" dirty="0" smtClean="0"/>
              <a:t>變得很小，</a:t>
            </a:r>
            <a:r>
              <a:rPr lang="en-US" altLang="zh-TW" dirty="0" smtClean="0"/>
              <a:t>2x2</a:t>
            </a:r>
            <a:r>
              <a:rPr lang="zh-TW" altLang="en-US" dirty="0" smtClean="0"/>
              <a:t>的</a:t>
            </a:r>
            <a:r>
              <a:rPr lang="en-US" altLang="zh-TW" dirty="0" smtClean="0"/>
              <a:t>Pooling</a:t>
            </a:r>
            <a:r>
              <a:rPr lang="zh-TW" altLang="en-US" dirty="0" smtClean="0"/>
              <a:t>會讓圖小一半，</a:t>
            </a:r>
            <a:r>
              <a:rPr lang="en-US" altLang="zh-TW" dirty="0" smtClean="0"/>
              <a:t>3x3</a:t>
            </a:r>
            <a:r>
              <a:rPr lang="zh-TW" altLang="en-US" dirty="0" smtClean="0"/>
              <a:t>的</a:t>
            </a:r>
            <a:r>
              <a:rPr lang="en-US" altLang="zh-TW" dirty="0" smtClean="0"/>
              <a:t>pooling</a:t>
            </a:r>
            <a:r>
              <a:rPr lang="zh-TW" altLang="en-US" dirty="0" smtClean="0"/>
              <a:t>小</a:t>
            </a:r>
            <a:r>
              <a:rPr lang="en-US" altLang="zh-TW" dirty="0" smtClean="0"/>
              <a:t>3</a:t>
            </a:r>
            <a:r>
              <a:rPr lang="zh-TW" altLang="en-US" dirty="0" smtClean="0"/>
              <a:t>分之</a:t>
            </a:r>
            <a:r>
              <a:rPr lang="en-US" altLang="zh-TW" dirty="0" smtClean="0"/>
              <a:t>1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跟卷積運算一樣，</a:t>
            </a:r>
            <a:r>
              <a:rPr lang="en-US" altLang="zh-TW" dirty="0" smtClean="0"/>
              <a:t>Pooling</a:t>
            </a:r>
            <a:r>
              <a:rPr lang="zh-TW" altLang="en-US" dirty="0" smtClean="0"/>
              <a:t>也可以用</a:t>
            </a:r>
            <a:r>
              <a:rPr lang="en-US" altLang="zh-TW" dirty="0" smtClean="0"/>
              <a:t>zero padding</a:t>
            </a:r>
            <a:r>
              <a:rPr lang="zh-TW" altLang="en-US" dirty="0" smtClean="0"/>
              <a:t>和</a:t>
            </a:r>
            <a:r>
              <a:rPr lang="en-US" altLang="zh-TW" dirty="0" smtClean="0"/>
              <a:t>strides</a:t>
            </a:r>
            <a:r>
              <a:rPr lang="zh-TW" altLang="en-US" dirty="0" smtClean="0"/>
              <a:t>的方式，讓圖不要一次變太小。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31170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200" dirty="0" smtClean="0"/>
              <a:t>CNN</a:t>
            </a:r>
            <a:r>
              <a:rPr lang="zh-TW" altLang="en-US" sz="4400" dirty="0" smtClean="0"/>
              <a:t>特色</a:t>
            </a:r>
            <a:endParaRPr lang="en-US" altLang="zh-TW" sz="4400" dirty="0" smtClean="0"/>
          </a:p>
        </p:txBody>
      </p:sp>
    </p:spTree>
    <p:extLst>
      <p:ext uri="{BB962C8B-B14F-4D97-AF65-F5344CB8AC3E}">
        <p14:creationId xmlns:p14="http://schemas.microsoft.com/office/powerpoint/2010/main" val="9709772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CNN</a:t>
            </a:r>
            <a:r>
              <a:rPr lang="zh-CN" altLang="en-US" dirty="0" smtClean="0"/>
              <a:t>的幾個特點：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局部感知</a:t>
            </a:r>
            <a:r>
              <a:rPr lang="zh-CN" altLang="en-US" dirty="0" smtClean="0"/>
              <a:t>、參數共用、池化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5900" y="1912486"/>
            <a:ext cx="7165375" cy="444567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12572" y="6358156"/>
            <a:ext cx="49715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https://my.oschina.net/u/876354/blog/1632862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635481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CNN</a:t>
            </a:r>
            <a:r>
              <a:rPr lang="zh-CN" altLang="en-US" dirty="0" smtClean="0"/>
              <a:t>的幾個特點：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局部感知、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參數共用</a:t>
            </a:r>
            <a:r>
              <a:rPr lang="zh-CN" altLang="en-US" dirty="0" smtClean="0"/>
              <a:t>、池化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22" y="1690689"/>
            <a:ext cx="5305425" cy="35337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27222" y="4401131"/>
            <a:ext cx="841495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r>
              <a:rPr lang="zh-CN" altLang="en-US" dirty="0" smtClean="0"/>
              <a:t>這也意味著這一部分學習的特徵也能用在另一部分上，能使用同樣的學習特徵。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因此，在局部連接中隱藏層的每一個神經元連接的局部圖像的權值參數（例如</a:t>
            </a:r>
            <a:r>
              <a:rPr lang="en-US" altLang="zh-CN" dirty="0" smtClean="0"/>
              <a:t>5×5</a:t>
            </a:r>
            <a:r>
              <a:rPr lang="zh-CN" altLang="en-US" dirty="0" smtClean="0"/>
              <a:t>），將這些權值參數共用給其它剩下的神經元使用，那麼此時不管隱藏層有多少個神經元，需要訓練的參數就是這個局部圖像的許可權參數（例如</a:t>
            </a:r>
            <a:r>
              <a:rPr lang="en-US" altLang="zh-CN" dirty="0" smtClean="0"/>
              <a:t>5×5</a:t>
            </a:r>
            <a:r>
              <a:rPr lang="zh-CN" altLang="en-US" dirty="0" smtClean="0"/>
              <a:t>），也就是卷積核的大小，這樣大大減少了訓練參數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5580706" y="2255577"/>
            <a:ext cx="29346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每張自然圖像（人物、山水、建築等）都有其固有特性，也就是說，圖像其中一部分的統計特性與其它部分是接近的。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321961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202" y="1478855"/>
            <a:ext cx="4226975" cy="2965622"/>
          </a:xfrm>
          <a:prstGeom prst="rect">
            <a:avLst/>
          </a:prstGeom>
        </p:spPr>
      </p:pic>
      <p:sp>
        <p:nvSpPr>
          <p:cNvPr id="2" name="標題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CNN</a:t>
            </a:r>
            <a:r>
              <a:rPr lang="zh-CN" altLang="en-US" dirty="0" smtClean="0"/>
              <a:t>的幾個特點：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局部感知、參數共用、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池化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8806" y="4584520"/>
            <a:ext cx="832845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對圖像使用卷積提取特徵是因為圖像具有一種“靜態性”的屬性，因此，一個很自然的想法就是對不同位置區域提取出有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代表性的特徵（進行聚合統計，例如最大值、平均值等）</a:t>
            </a:r>
            <a:r>
              <a:rPr lang="zh-CN" altLang="en-US" dirty="0" smtClean="0"/>
              <a:t>，這種聚合的操作就叫做池化，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池化的過程通常也被稱為特徵映射的過程（特徵降維）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98806" y="2361501"/>
            <a:ext cx="38848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隨著模型網路不斷加深，卷積核越來越多，要訓練的參數還是很多，而且直接拿卷積核提取的特徵直接訓練也容易出現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過擬合</a:t>
            </a:r>
            <a:r>
              <a:rPr lang="zh-CN" altLang="en-US" dirty="0"/>
              <a:t>的現象。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880660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33" y="1499173"/>
            <a:ext cx="7510163" cy="518995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95576" y="462690"/>
            <a:ext cx="49081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zh-TW" dirty="0"/>
              <a:t>ML Lecture 10: Convolutional Neural </a:t>
            </a:r>
            <a:r>
              <a:rPr lang="fr-FR" altLang="zh-TW" dirty="0" smtClean="0"/>
              <a:t>Network</a:t>
            </a:r>
          </a:p>
          <a:p>
            <a:r>
              <a:rPr lang="en-US" altLang="zh-TW" dirty="0"/>
              <a:t>https://www.youtube.com/watch?v=FrKWiRv254g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22243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71" y="2065465"/>
            <a:ext cx="7529213" cy="4393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84971" y="1027844"/>
            <a:ext cx="6479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CS231n: Convolutional Neural Networks for Visual Recognition</a:t>
            </a:r>
          </a:p>
          <a:p>
            <a:r>
              <a:rPr lang="en-US" altLang="zh-TW" dirty="0" smtClean="0"/>
              <a:t>Spring 2019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97793" y="381513"/>
            <a:ext cx="54387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smtClean="0"/>
              <a:t>http://cs231n.stanford.edu/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2122633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7200" dirty="0" err="1" smtClean="0">
                <a:solidFill>
                  <a:srgbClr val="FFFF00"/>
                </a:solidFill>
              </a:rPr>
              <a:t>Keras</a:t>
            </a:r>
            <a:endParaRPr lang="en-US" altLang="zh-TW" sz="7200" dirty="0" smtClean="0">
              <a:solidFill>
                <a:srgbClr val="FFFF00"/>
              </a:solidFill>
            </a:endParaRPr>
          </a:p>
          <a:p>
            <a:r>
              <a:rPr lang="en-US" altLang="zh-TW" sz="7200" dirty="0" smtClean="0"/>
              <a:t>CNN::MNIST</a:t>
            </a:r>
          </a:p>
        </p:txBody>
      </p:sp>
    </p:spTree>
    <p:extLst>
      <p:ext uri="{BB962C8B-B14F-4D97-AF65-F5344CB8AC3E}">
        <p14:creationId xmlns:p14="http://schemas.microsoft.com/office/powerpoint/2010/main" val="2337284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t="9279" r="35315" b="20571"/>
          <a:stretch/>
        </p:blipFill>
        <p:spPr>
          <a:xfrm>
            <a:off x="313038" y="1186249"/>
            <a:ext cx="8264471" cy="504155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3038" y="568581"/>
            <a:ext cx="74511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https://www.college-de-france.fr/site/en-yann-lecun/course-2015-2016.htm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45192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74224" y="3062395"/>
            <a:ext cx="518924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err="1" smtClean="0"/>
              <a:t>TF_CNN_MNIST.ipynb</a:t>
            </a:r>
            <a:endParaRPr lang="en-US" altLang="zh-TW" sz="4400" dirty="0"/>
          </a:p>
        </p:txBody>
      </p:sp>
      <p:sp>
        <p:nvSpPr>
          <p:cNvPr id="4" name="矩形 3"/>
          <p:cNvSpPr/>
          <p:nvPr/>
        </p:nvSpPr>
        <p:spPr>
          <a:xfrm>
            <a:off x="1212602" y="4489506"/>
            <a:ext cx="3760838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3600" dirty="0" err="1" smtClean="0">
                <a:solidFill>
                  <a:srgbClr val="FFFF00"/>
                </a:solidFill>
              </a:rPr>
              <a:t>Keras</a:t>
            </a:r>
            <a:r>
              <a:rPr lang="en-US" altLang="zh-TW" sz="3600" dirty="0">
                <a:solidFill>
                  <a:srgbClr val="FFFF00"/>
                </a:solidFill>
              </a:rPr>
              <a:t>::CNN_MNIST</a:t>
            </a:r>
          </a:p>
        </p:txBody>
      </p:sp>
      <p:sp>
        <p:nvSpPr>
          <p:cNvPr id="5" name="矩形 4"/>
          <p:cNvSpPr/>
          <p:nvPr/>
        </p:nvSpPr>
        <p:spPr>
          <a:xfrm>
            <a:off x="1212602" y="2268150"/>
            <a:ext cx="4805033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3600" dirty="0" err="1">
                <a:solidFill>
                  <a:srgbClr val="FFFF00"/>
                </a:solidFill>
              </a:rPr>
              <a:t>Tensorflow</a:t>
            </a:r>
            <a:r>
              <a:rPr lang="en-US" altLang="zh-TW" sz="3600" dirty="0" smtClean="0">
                <a:solidFill>
                  <a:srgbClr val="FFFF00"/>
                </a:solidFill>
              </a:rPr>
              <a:t>::CNN_MNIST</a:t>
            </a:r>
            <a:endParaRPr lang="en-US" altLang="zh-TW" sz="3600" dirty="0">
              <a:solidFill>
                <a:srgbClr val="FFFF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50827" y="5446487"/>
            <a:ext cx="5497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Keras_CNN_MNIST_Good.ipynb</a:t>
            </a:r>
            <a:endParaRPr lang="zh-TW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9088" y="866330"/>
            <a:ext cx="3078087" cy="83099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4800" dirty="0" smtClean="0">
                <a:solidFill>
                  <a:schemeClr val="bg1"/>
                </a:solidFill>
              </a:rPr>
              <a:t>Coding……..</a:t>
            </a:r>
            <a:endParaRPr lang="en-US" altLang="zh-TW" sz="4800" dirty="0">
              <a:solidFill>
                <a:schemeClr val="bg1"/>
              </a:solidFill>
            </a:endParaRPr>
          </a:p>
        </p:txBody>
      </p:sp>
      <p:cxnSp>
        <p:nvCxnSpPr>
          <p:cNvPr id="8" name="直線接點 7"/>
          <p:cNvCxnSpPr/>
          <p:nvPr/>
        </p:nvCxnSpPr>
        <p:spPr>
          <a:xfrm flipV="1">
            <a:off x="387178" y="1524000"/>
            <a:ext cx="7842422" cy="230783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66223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782" y="1344467"/>
            <a:ext cx="6072621" cy="49986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64864" y="550561"/>
            <a:ext cx="50962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13.5 </a:t>
            </a:r>
            <a:r>
              <a:rPr lang="zh-TW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複雜卷積神經網路</a:t>
            </a:r>
            <a:r>
              <a:rPr lang="en-US" altLang="zh-TW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/120</a:t>
            </a:r>
          </a:p>
        </p:txBody>
      </p:sp>
      <p:sp>
        <p:nvSpPr>
          <p:cNvPr id="4" name="矩形 3"/>
          <p:cNvSpPr/>
          <p:nvPr/>
        </p:nvSpPr>
        <p:spPr>
          <a:xfrm>
            <a:off x="1172781" y="1861751"/>
            <a:ext cx="6072621" cy="8814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172780" y="2743201"/>
            <a:ext cx="6072621" cy="8155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743454" y="156764"/>
            <a:ext cx="3973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AI4high/</a:t>
            </a:r>
            <a:r>
              <a:rPr lang="en-US" altLang="zh-TW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Keras_CNN_MNIST_Good.ipynb</a:t>
            </a:r>
            <a:endParaRPr lang="zh-TW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011660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59708" y="1484511"/>
            <a:ext cx="627311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from </a:t>
            </a:r>
            <a:r>
              <a:rPr lang="en-US" altLang="zh-TW" dirty="0" err="1" smtClean="0"/>
              <a:t>keras.datasets</a:t>
            </a:r>
            <a:r>
              <a:rPr lang="en-US" altLang="zh-TW" dirty="0" smtClean="0"/>
              <a:t> import </a:t>
            </a:r>
            <a:r>
              <a:rPr lang="en-US" altLang="zh-TW" dirty="0" err="1" smtClean="0"/>
              <a:t>mnist</a:t>
            </a:r>
            <a:endParaRPr lang="en-US" altLang="zh-TW" dirty="0" smtClean="0"/>
          </a:p>
          <a:p>
            <a:r>
              <a:rPr lang="en-US" altLang="zh-TW" dirty="0" smtClean="0"/>
              <a:t>import </a:t>
            </a:r>
            <a:r>
              <a:rPr lang="en-US" altLang="zh-TW" dirty="0" err="1" smtClean="0"/>
              <a:t>numpy</a:t>
            </a:r>
            <a:r>
              <a:rPr lang="en-US" altLang="zh-TW" dirty="0" smtClean="0"/>
              <a:t> as np</a:t>
            </a:r>
          </a:p>
          <a:p>
            <a:r>
              <a:rPr lang="en-US" altLang="zh-TW" dirty="0" smtClean="0"/>
              <a:t>from </a:t>
            </a:r>
            <a:r>
              <a:rPr lang="en-US" altLang="zh-TW" dirty="0" err="1" smtClean="0"/>
              <a:t>keras.models</a:t>
            </a:r>
            <a:r>
              <a:rPr lang="en-US" altLang="zh-TW" dirty="0" smtClean="0"/>
              <a:t> import Sequential</a:t>
            </a:r>
          </a:p>
          <a:p>
            <a:r>
              <a:rPr lang="en-US" altLang="zh-TW" dirty="0" smtClean="0"/>
              <a:t>from </a:t>
            </a:r>
            <a:r>
              <a:rPr lang="en-US" altLang="zh-TW" dirty="0" err="1" smtClean="0"/>
              <a:t>keras.layers</a:t>
            </a:r>
            <a:r>
              <a:rPr lang="en-US" altLang="zh-TW" dirty="0" smtClean="0"/>
              <a:t> import Dense</a:t>
            </a:r>
          </a:p>
          <a:p>
            <a:r>
              <a:rPr lang="en-US" altLang="zh-TW" dirty="0" smtClean="0"/>
              <a:t>from </a:t>
            </a:r>
            <a:r>
              <a:rPr lang="en-US" altLang="zh-TW" dirty="0" err="1" smtClean="0"/>
              <a:t>keras.layers</a:t>
            </a:r>
            <a:r>
              <a:rPr lang="en-US" altLang="zh-TW" dirty="0" smtClean="0"/>
              <a:t> import Dropout</a:t>
            </a:r>
          </a:p>
          <a:p>
            <a:r>
              <a:rPr lang="en-US" altLang="zh-TW" dirty="0" smtClean="0"/>
              <a:t>from </a:t>
            </a:r>
            <a:r>
              <a:rPr lang="en-US" altLang="zh-TW" dirty="0" err="1" smtClean="0"/>
              <a:t>keras.layers</a:t>
            </a:r>
            <a:r>
              <a:rPr lang="en-US" altLang="zh-TW" dirty="0" smtClean="0"/>
              <a:t> import Flatten</a:t>
            </a:r>
          </a:p>
          <a:p>
            <a:r>
              <a:rPr lang="en-US" altLang="zh-TW" dirty="0" smtClean="0"/>
              <a:t>from </a:t>
            </a:r>
            <a:r>
              <a:rPr lang="en-US" altLang="zh-TW" dirty="0" err="1" smtClean="0"/>
              <a:t>keras.layers.convolutional</a:t>
            </a:r>
            <a:r>
              <a:rPr lang="en-US" altLang="zh-TW" dirty="0" smtClean="0"/>
              <a:t> import  Conv2D</a:t>
            </a:r>
          </a:p>
          <a:p>
            <a:r>
              <a:rPr lang="en-US" altLang="zh-TW" dirty="0" smtClean="0"/>
              <a:t>from </a:t>
            </a:r>
            <a:r>
              <a:rPr lang="en-US" altLang="zh-TW" dirty="0" err="1" smtClean="0"/>
              <a:t>keras.layers.convolutional</a:t>
            </a:r>
            <a:r>
              <a:rPr lang="en-US" altLang="zh-TW" dirty="0" smtClean="0"/>
              <a:t> import MaxPooling2D</a:t>
            </a:r>
          </a:p>
          <a:p>
            <a:r>
              <a:rPr lang="en-US" altLang="zh-TW" dirty="0" smtClean="0"/>
              <a:t>from </a:t>
            </a:r>
            <a:r>
              <a:rPr lang="en-US" altLang="zh-TW" dirty="0" err="1" smtClean="0"/>
              <a:t>keras.utils</a:t>
            </a:r>
            <a:r>
              <a:rPr lang="en-US" altLang="zh-TW" dirty="0" smtClean="0"/>
              <a:t> import </a:t>
            </a:r>
            <a:r>
              <a:rPr lang="en-US" altLang="zh-TW" dirty="0" err="1" smtClean="0"/>
              <a:t>np_utils</a:t>
            </a:r>
            <a:endParaRPr lang="en-US" altLang="zh-TW" dirty="0" smtClean="0"/>
          </a:p>
          <a:p>
            <a:r>
              <a:rPr lang="en-US" altLang="zh-TW" dirty="0" smtClean="0"/>
              <a:t>from </a:t>
            </a:r>
            <a:r>
              <a:rPr lang="en-US" altLang="zh-TW" dirty="0" err="1" smtClean="0"/>
              <a:t>keras</a:t>
            </a:r>
            <a:r>
              <a:rPr lang="en-US" altLang="zh-TW" dirty="0" smtClean="0"/>
              <a:t> import backend</a:t>
            </a:r>
          </a:p>
          <a:p>
            <a:r>
              <a:rPr lang="en-US" altLang="zh-TW" dirty="0" err="1" smtClean="0"/>
              <a:t>backend.set_image_data_format</a:t>
            </a:r>
            <a:r>
              <a:rPr lang="en-US" altLang="zh-TW" dirty="0" smtClean="0"/>
              <a:t>('</a:t>
            </a:r>
            <a:r>
              <a:rPr lang="en-US" altLang="zh-TW" dirty="0" err="1" smtClean="0"/>
              <a:t>channels_first</a:t>
            </a:r>
            <a:r>
              <a:rPr lang="en-US" altLang="zh-TW" dirty="0" smtClean="0"/>
              <a:t>')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# </a:t>
            </a:r>
            <a:r>
              <a:rPr lang="zh-TW" altLang="en-US" dirty="0" smtClean="0"/>
              <a:t>設定隨機種子</a:t>
            </a:r>
          </a:p>
          <a:p>
            <a:r>
              <a:rPr lang="en-US" altLang="zh-TW" dirty="0" smtClean="0"/>
              <a:t>seed = 7</a:t>
            </a:r>
          </a:p>
          <a:p>
            <a:r>
              <a:rPr lang="en-US" altLang="zh-TW" dirty="0" err="1" smtClean="0"/>
              <a:t>np.random.seed</a:t>
            </a:r>
            <a:r>
              <a:rPr lang="en-US" altLang="zh-TW" dirty="0" smtClean="0"/>
              <a:t>(seed)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264864" y="550561"/>
            <a:ext cx="50962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13.5 </a:t>
            </a:r>
            <a:r>
              <a:rPr lang="zh-TW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複雜卷積神經網路</a:t>
            </a:r>
            <a:r>
              <a:rPr lang="en-US" altLang="zh-TW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/120</a:t>
            </a:r>
          </a:p>
        </p:txBody>
      </p:sp>
    </p:spTree>
    <p:extLst>
      <p:ext uri="{BB962C8B-B14F-4D97-AF65-F5344CB8AC3E}">
        <p14:creationId xmlns:p14="http://schemas.microsoft.com/office/powerpoint/2010/main" val="4447539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3674" y="1491206"/>
            <a:ext cx="855499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# </a:t>
            </a:r>
            <a:r>
              <a:rPr lang="zh-TW" altLang="en-US" dirty="0" smtClean="0"/>
              <a:t>從</a:t>
            </a:r>
            <a:r>
              <a:rPr lang="en-US" altLang="zh-TW" dirty="0" err="1" smtClean="0"/>
              <a:t>Keras</a:t>
            </a:r>
            <a:r>
              <a:rPr lang="zh-TW" altLang="en-US" dirty="0" smtClean="0"/>
              <a:t>導入</a:t>
            </a:r>
            <a:r>
              <a:rPr lang="en-US" altLang="zh-TW" dirty="0" err="1" smtClean="0"/>
              <a:t>Mnist</a:t>
            </a:r>
            <a:r>
              <a:rPr lang="zh-TW" altLang="en-US" dirty="0" smtClean="0"/>
              <a:t>資料集</a:t>
            </a:r>
          </a:p>
          <a:p>
            <a:r>
              <a:rPr lang="en-US" altLang="zh-TW" dirty="0" smtClean="0"/>
              <a:t>(</a:t>
            </a:r>
            <a:r>
              <a:rPr lang="en-US" altLang="zh-TW" dirty="0" err="1" smtClean="0"/>
              <a:t>X_train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y_train</a:t>
            </a:r>
            <a:r>
              <a:rPr lang="en-US" altLang="zh-TW" dirty="0" smtClean="0"/>
              <a:t>), (</a:t>
            </a:r>
            <a:r>
              <a:rPr lang="en-US" altLang="zh-TW" dirty="0" err="1" smtClean="0"/>
              <a:t>X_validation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y_validation</a:t>
            </a:r>
            <a:r>
              <a:rPr lang="en-US" altLang="zh-TW" dirty="0" smtClean="0"/>
              <a:t>) = </a:t>
            </a:r>
            <a:r>
              <a:rPr lang="en-US" altLang="zh-TW" dirty="0" err="1" smtClean="0"/>
              <a:t>mnist.load_data</a:t>
            </a:r>
            <a:r>
              <a:rPr lang="en-US" altLang="zh-TW" dirty="0" smtClean="0"/>
              <a:t>()</a:t>
            </a:r>
          </a:p>
          <a:p>
            <a:endParaRPr lang="en-US" altLang="zh-TW" dirty="0" smtClean="0"/>
          </a:p>
          <a:p>
            <a:r>
              <a:rPr lang="en-US" altLang="zh-TW" dirty="0" err="1" smtClean="0"/>
              <a:t>X_train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X_train.reshape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X_train.shape</a:t>
            </a:r>
            <a:r>
              <a:rPr lang="en-US" altLang="zh-TW" dirty="0" smtClean="0"/>
              <a:t>[0], 1, 28, 28).</a:t>
            </a:r>
            <a:r>
              <a:rPr lang="en-US" altLang="zh-TW" dirty="0" err="1" smtClean="0"/>
              <a:t>astype</a:t>
            </a:r>
            <a:r>
              <a:rPr lang="en-US" altLang="zh-TW" dirty="0" smtClean="0"/>
              <a:t>('float32')</a:t>
            </a:r>
          </a:p>
          <a:p>
            <a:r>
              <a:rPr lang="en-US" altLang="zh-TW" dirty="0" err="1" smtClean="0"/>
              <a:t>X_validation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X_validation.reshape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X_validation.shape</a:t>
            </a:r>
            <a:r>
              <a:rPr lang="en-US" altLang="zh-TW" dirty="0" smtClean="0"/>
              <a:t>[0], 1, 28, 28).</a:t>
            </a:r>
            <a:r>
              <a:rPr lang="en-US" altLang="zh-TW" dirty="0" err="1" smtClean="0"/>
              <a:t>astype</a:t>
            </a:r>
            <a:r>
              <a:rPr lang="en-US" altLang="zh-TW" dirty="0" smtClean="0"/>
              <a:t>('float32')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# </a:t>
            </a:r>
            <a:r>
              <a:rPr lang="zh-TW" altLang="en-US" dirty="0" smtClean="0"/>
              <a:t>格式化資料到</a:t>
            </a:r>
            <a:r>
              <a:rPr lang="en-US" altLang="zh-TW" dirty="0" smtClean="0"/>
              <a:t>0-1</a:t>
            </a:r>
            <a:r>
              <a:rPr lang="zh-TW" altLang="en-US" dirty="0" smtClean="0"/>
              <a:t>之前</a:t>
            </a:r>
          </a:p>
          <a:p>
            <a:r>
              <a:rPr lang="en-US" altLang="zh-TW" dirty="0" err="1" smtClean="0"/>
              <a:t>X_train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X_train</a:t>
            </a:r>
            <a:r>
              <a:rPr lang="en-US" altLang="zh-TW" dirty="0" smtClean="0"/>
              <a:t> / 255</a:t>
            </a:r>
          </a:p>
          <a:p>
            <a:r>
              <a:rPr lang="en-US" altLang="zh-TW" dirty="0" err="1" smtClean="0"/>
              <a:t>X_validation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X_validation</a:t>
            </a:r>
            <a:r>
              <a:rPr lang="en-US" altLang="zh-TW" dirty="0" smtClean="0"/>
              <a:t> / 255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# one-hot</a:t>
            </a:r>
            <a:r>
              <a:rPr lang="zh-TW" altLang="en-US" dirty="0" smtClean="0"/>
              <a:t>編碼</a:t>
            </a:r>
          </a:p>
          <a:p>
            <a:r>
              <a:rPr lang="en-US" altLang="zh-TW" dirty="0" err="1" smtClean="0"/>
              <a:t>y_train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np_utils.</a:t>
            </a:r>
            <a:r>
              <a:rPr lang="en-US" altLang="zh-TW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to_categorical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y_train</a:t>
            </a:r>
            <a:r>
              <a:rPr lang="en-US" altLang="zh-TW" dirty="0" smtClean="0"/>
              <a:t>)</a:t>
            </a:r>
          </a:p>
          <a:p>
            <a:r>
              <a:rPr lang="en-US" altLang="zh-TW" dirty="0" err="1" smtClean="0"/>
              <a:t>y_validation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np_utils.</a:t>
            </a:r>
            <a:r>
              <a:rPr lang="en-US" altLang="zh-TW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to_categorical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y_validation</a:t>
            </a:r>
            <a:r>
              <a:rPr lang="en-US" altLang="zh-TW" dirty="0" smtClean="0"/>
              <a:t>)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746045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0107" y="798708"/>
            <a:ext cx="879389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# </a:t>
            </a:r>
            <a:r>
              <a:rPr lang="zh-TW" altLang="en-US" dirty="0" smtClean="0"/>
              <a:t>創建模型</a:t>
            </a:r>
          </a:p>
          <a:p>
            <a:r>
              <a:rPr lang="en-US" altLang="zh-TW" dirty="0" err="1" smtClean="0"/>
              <a:t>def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create_model</a:t>
            </a:r>
            <a:r>
              <a:rPr lang="en-US" altLang="zh-TW" dirty="0" smtClean="0"/>
              <a:t>():</a:t>
            </a:r>
          </a:p>
          <a:p>
            <a:r>
              <a:rPr lang="en-US" altLang="zh-TW" dirty="0" smtClean="0"/>
              <a:t>    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= Sequential()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model.add</a:t>
            </a:r>
            <a:r>
              <a:rPr lang="en-US" altLang="zh-TW" dirty="0" smtClean="0"/>
              <a:t>(Conv2D(30, (5, 5), </a:t>
            </a:r>
            <a:r>
              <a:rPr lang="en-US" altLang="zh-TW" dirty="0" err="1" smtClean="0"/>
              <a:t>input_shape</a:t>
            </a:r>
            <a:r>
              <a:rPr lang="en-US" altLang="zh-TW" dirty="0" smtClean="0"/>
              <a:t>=(1, 28, 28), activation='</a:t>
            </a:r>
            <a:r>
              <a:rPr lang="en-US" altLang="zh-TW" dirty="0" err="1" smtClean="0"/>
              <a:t>relu</a:t>
            </a:r>
            <a:r>
              <a:rPr lang="en-US" altLang="zh-TW" dirty="0" smtClean="0"/>
              <a:t>'))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model.add</a:t>
            </a:r>
            <a:r>
              <a:rPr lang="en-US" altLang="zh-TW" dirty="0" smtClean="0"/>
              <a:t>(MaxPooling2D(</a:t>
            </a:r>
            <a:r>
              <a:rPr lang="en-US" altLang="zh-TW" dirty="0" err="1" smtClean="0"/>
              <a:t>pool_size</a:t>
            </a:r>
            <a:r>
              <a:rPr lang="en-US" altLang="zh-TW" dirty="0" smtClean="0"/>
              <a:t>=(2, 2)))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model.add</a:t>
            </a:r>
            <a:r>
              <a:rPr lang="en-US" altLang="zh-TW" dirty="0" smtClean="0"/>
              <a:t>(Conv2D(15, (3, 3), activation='</a:t>
            </a:r>
            <a:r>
              <a:rPr lang="en-US" altLang="zh-TW" dirty="0" err="1" smtClean="0"/>
              <a:t>relu</a:t>
            </a:r>
            <a:r>
              <a:rPr lang="en-US" altLang="zh-TW" dirty="0" smtClean="0"/>
              <a:t>'))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model.add</a:t>
            </a:r>
            <a:r>
              <a:rPr lang="en-US" altLang="zh-TW" dirty="0" smtClean="0"/>
              <a:t>(MaxPooling2D(</a:t>
            </a:r>
            <a:r>
              <a:rPr lang="en-US" altLang="zh-TW" dirty="0" err="1" smtClean="0"/>
              <a:t>pool_size</a:t>
            </a:r>
            <a:r>
              <a:rPr lang="en-US" altLang="zh-TW" dirty="0" smtClean="0"/>
              <a:t>=(2, 2)))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model.add</a:t>
            </a:r>
            <a:r>
              <a:rPr lang="en-US" altLang="zh-TW" dirty="0" smtClean="0"/>
              <a:t>(Dropout(0.2))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model.add</a:t>
            </a:r>
            <a:r>
              <a:rPr lang="en-US" altLang="zh-TW" dirty="0" smtClean="0"/>
              <a:t>(Flatten())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model.add</a:t>
            </a:r>
            <a:r>
              <a:rPr lang="en-US" altLang="zh-TW" dirty="0" smtClean="0"/>
              <a:t>(Dense(units=128, activation='</a:t>
            </a:r>
            <a:r>
              <a:rPr lang="en-US" altLang="zh-TW" dirty="0" err="1" smtClean="0"/>
              <a:t>relu</a:t>
            </a:r>
            <a:r>
              <a:rPr lang="en-US" altLang="zh-TW" dirty="0" smtClean="0"/>
              <a:t>'))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model.add</a:t>
            </a:r>
            <a:r>
              <a:rPr lang="en-US" altLang="zh-TW" dirty="0" smtClean="0"/>
              <a:t>(Dense(units=50, activation='</a:t>
            </a:r>
            <a:r>
              <a:rPr lang="en-US" altLang="zh-TW" dirty="0" err="1" smtClean="0"/>
              <a:t>relu</a:t>
            </a:r>
            <a:r>
              <a:rPr lang="en-US" altLang="zh-TW" dirty="0" smtClean="0"/>
              <a:t>'))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model.add</a:t>
            </a:r>
            <a:r>
              <a:rPr lang="en-US" altLang="zh-TW" dirty="0" smtClean="0"/>
              <a:t>(Dense(units=10, activation='</a:t>
            </a:r>
            <a:r>
              <a:rPr lang="en-US" altLang="zh-TW" dirty="0" err="1" smtClean="0"/>
              <a:t>softmax</a:t>
            </a:r>
            <a:r>
              <a:rPr lang="en-US" altLang="zh-TW" dirty="0" smtClean="0"/>
              <a:t>'))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# </a:t>
            </a:r>
            <a:r>
              <a:rPr lang="zh-TW" altLang="en-US" dirty="0" smtClean="0"/>
              <a:t>編譯模型</a:t>
            </a:r>
          </a:p>
          <a:p>
            <a:r>
              <a:rPr lang="zh-TW" altLang="en-US" dirty="0" smtClean="0"/>
              <a:t>    </a:t>
            </a:r>
            <a:r>
              <a:rPr lang="en-US" altLang="zh-TW" dirty="0" err="1" smtClean="0"/>
              <a:t>model.</a:t>
            </a:r>
            <a:r>
              <a:rPr lang="en-US" altLang="zh-TW" b="1" dirty="0" err="1" smtClean="0">
                <a:solidFill>
                  <a:srgbClr val="FF0000"/>
                </a:solidFill>
              </a:rPr>
              <a:t>compile</a:t>
            </a:r>
            <a:r>
              <a:rPr lang="en-US" altLang="zh-TW" dirty="0" smtClean="0"/>
              <a:t>(loss='</a:t>
            </a:r>
            <a:r>
              <a:rPr lang="en-US" altLang="zh-TW" dirty="0" err="1" smtClean="0"/>
              <a:t>categorical_crossentropy</a:t>
            </a:r>
            <a:r>
              <a:rPr lang="en-US" altLang="zh-TW" dirty="0" smtClean="0"/>
              <a:t>', optimizer='</a:t>
            </a:r>
            <a:r>
              <a:rPr lang="en-US" altLang="zh-TW" dirty="0" err="1" smtClean="0"/>
              <a:t>adam</a:t>
            </a:r>
            <a:r>
              <a:rPr lang="en-US" altLang="zh-TW" dirty="0" smtClean="0"/>
              <a:t>', metrics=['accuracy'])</a:t>
            </a:r>
          </a:p>
          <a:p>
            <a:r>
              <a:rPr lang="en-US" altLang="zh-TW" dirty="0" smtClean="0"/>
              <a:t>    return model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24277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80" y="138998"/>
            <a:ext cx="6578154" cy="541981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07973" y="3318461"/>
            <a:ext cx="7136027" cy="34163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# </a:t>
            </a:r>
            <a:r>
              <a:rPr lang="zh-TW" altLang="en-US" dirty="0"/>
              <a:t>創建模型</a:t>
            </a:r>
          </a:p>
          <a:p>
            <a:r>
              <a:rPr lang="en-US" altLang="zh-TW" dirty="0" err="1"/>
              <a:t>def</a:t>
            </a:r>
            <a:r>
              <a:rPr lang="en-US" altLang="zh-TW" dirty="0"/>
              <a:t> </a:t>
            </a:r>
            <a:r>
              <a:rPr lang="en-US" altLang="zh-TW" dirty="0" err="1"/>
              <a:t>create_model</a:t>
            </a:r>
            <a:r>
              <a:rPr lang="en-US" altLang="zh-TW" dirty="0"/>
              <a:t>():</a:t>
            </a:r>
          </a:p>
          <a:p>
            <a:r>
              <a:rPr lang="en-US" altLang="zh-TW" dirty="0"/>
              <a:t>    model = Sequential()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model.add</a:t>
            </a:r>
            <a:r>
              <a:rPr lang="en-US" altLang="zh-TW" dirty="0"/>
              <a:t>(Conv2D(30, (5, 5), </a:t>
            </a:r>
            <a:r>
              <a:rPr lang="en-US" altLang="zh-TW" dirty="0" err="1"/>
              <a:t>input_shape</a:t>
            </a:r>
            <a:r>
              <a:rPr lang="en-US" altLang="zh-TW" dirty="0"/>
              <a:t>=(1, 28, 28), activation='</a:t>
            </a:r>
            <a:r>
              <a:rPr lang="en-US" altLang="zh-TW" dirty="0" err="1"/>
              <a:t>relu</a:t>
            </a:r>
            <a:r>
              <a:rPr lang="en-US" altLang="zh-TW" dirty="0"/>
              <a:t>'))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model.add</a:t>
            </a:r>
            <a:r>
              <a:rPr lang="en-US" altLang="zh-TW" dirty="0"/>
              <a:t>(MaxPooling2D(</a:t>
            </a:r>
            <a:r>
              <a:rPr lang="en-US" altLang="zh-TW" dirty="0" err="1"/>
              <a:t>pool_size</a:t>
            </a:r>
            <a:r>
              <a:rPr lang="en-US" altLang="zh-TW" dirty="0"/>
              <a:t>=(2, 2)))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model.add</a:t>
            </a:r>
            <a:r>
              <a:rPr lang="en-US" altLang="zh-TW" dirty="0"/>
              <a:t>(Conv2D(15, (3, 3), activation='</a:t>
            </a:r>
            <a:r>
              <a:rPr lang="en-US" altLang="zh-TW" dirty="0" err="1"/>
              <a:t>relu</a:t>
            </a:r>
            <a:r>
              <a:rPr lang="en-US" altLang="zh-TW" dirty="0"/>
              <a:t>'))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model.add</a:t>
            </a:r>
            <a:r>
              <a:rPr lang="en-US" altLang="zh-TW" dirty="0"/>
              <a:t>(MaxPooling2D(</a:t>
            </a:r>
            <a:r>
              <a:rPr lang="en-US" altLang="zh-TW" dirty="0" err="1"/>
              <a:t>pool_size</a:t>
            </a:r>
            <a:r>
              <a:rPr lang="en-US" altLang="zh-TW" dirty="0"/>
              <a:t>=(2, 2)))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model.add</a:t>
            </a:r>
            <a:r>
              <a:rPr lang="en-US" altLang="zh-TW" dirty="0"/>
              <a:t>(Dropout(0.2))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model.add</a:t>
            </a:r>
            <a:r>
              <a:rPr lang="en-US" altLang="zh-TW" dirty="0"/>
              <a:t>(Flatten())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model.add</a:t>
            </a:r>
            <a:r>
              <a:rPr lang="en-US" altLang="zh-TW" dirty="0"/>
              <a:t>(Dense(units=128, activation='</a:t>
            </a:r>
            <a:r>
              <a:rPr lang="en-US" altLang="zh-TW" dirty="0" err="1"/>
              <a:t>relu</a:t>
            </a:r>
            <a:r>
              <a:rPr lang="en-US" altLang="zh-TW" dirty="0"/>
              <a:t>'))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model.add</a:t>
            </a:r>
            <a:r>
              <a:rPr lang="en-US" altLang="zh-TW" dirty="0"/>
              <a:t>(Dense(units=50, activation='</a:t>
            </a:r>
            <a:r>
              <a:rPr lang="en-US" altLang="zh-TW" dirty="0" err="1"/>
              <a:t>relu</a:t>
            </a:r>
            <a:r>
              <a:rPr lang="en-US" altLang="zh-TW" dirty="0"/>
              <a:t>'))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model.add</a:t>
            </a:r>
            <a:r>
              <a:rPr lang="en-US" altLang="zh-TW" dirty="0"/>
              <a:t>(Dense(units=10, activation='</a:t>
            </a:r>
            <a:r>
              <a:rPr lang="en-US" altLang="zh-TW" dirty="0" err="1"/>
              <a:t>softmax</a:t>
            </a:r>
            <a:r>
              <a:rPr lang="en-US" altLang="zh-TW" dirty="0"/>
              <a:t>'))</a:t>
            </a:r>
          </a:p>
        </p:txBody>
      </p:sp>
    </p:spTree>
    <p:extLst>
      <p:ext uri="{BB962C8B-B14F-4D97-AF65-F5344CB8AC3E}">
        <p14:creationId xmlns:p14="http://schemas.microsoft.com/office/powerpoint/2010/main" val="27209050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2994" y="192208"/>
            <a:ext cx="865796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/>
              <a:t>model = </a:t>
            </a:r>
            <a:r>
              <a:rPr lang="en-US" altLang="zh-TW" sz="2400" dirty="0" err="1" smtClean="0"/>
              <a:t>create_model</a:t>
            </a:r>
            <a:r>
              <a:rPr lang="en-US" altLang="zh-TW" sz="2400" dirty="0" smtClean="0"/>
              <a:t>()</a:t>
            </a:r>
          </a:p>
          <a:p>
            <a:endParaRPr lang="en-US" altLang="zh-TW" sz="2400" dirty="0" smtClean="0"/>
          </a:p>
          <a:p>
            <a:r>
              <a:rPr lang="en-US" altLang="zh-TW" sz="2400" dirty="0" err="1" smtClean="0"/>
              <a:t>model.</a:t>
            </a:r>
            <a:r>
              <a:rPr lang="en-US" altLang="zh-TW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</a:t>
            </a: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</a:p>
          <a:p>
            <a:endParaRPr lang="en-US" altLang="zh-TW" sz="2400" dirty="0" smtClean="0"/>
          </a:p>
          <a:p>
            <a:r>
              <a:rPr lang="en-US" altLang="zh-TW" sz="2400" dirty="0" err="1" smtClean="0"/>
              <a:t>model.</a:t>
            </a:r>
            <a:r>
              <a:rPr lang="en-US" altLang="zh-TW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fit</a:t>
            </a:r>
            <a:r>
              <a:rPr lang="en-US" altLang="zh-TW" sz="2400" dirty="0" smtClean="0"/>
              <a:t>(</a:t>
            </a:r>
            <a:r>
              <a:rPr lang="en-US" altLang="zh-TW" sz="2400" dirty="0" err="1" smtClean="0"/>
              <a:t>X_train</a:t>
            </a:r>
            <a:r>
              <a:rPr lang="en-US" altLang="zh-TW" sz="2400" dirty="0" smtClean="0"/>
              <a:t>, </a:t>
            </a:r>
            <a:r>
              <a:rPr lang="en-US" altLang="zh-TW" sz="2400" dirty="0" err="1" smtClean="0"/>
              <a:t>y_train</a:t>
            </a:r>
            <a:r>
              <a:rPr lang="en-US" altLang="zh-TW" sz="2400" dirty="0" smtClean="0"/>
              <a:t>,</a:t>
            </a:r>
            <a:r>
              <a:rPr lang="en-US" altLang="zh-TW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epochs=10</a:t>
            </a:r>
            <a:r>
              <a:rPr lang="en-US" altLang="zh-TW" sz="2400" dirty="0" smtClean="0"/>
              <a:t>, </a:t>
            </a:r>
            <a:r>
              <a:rPr lang="en-US" altLang="zh-TW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batch_size</a:t>
            </a: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=200</a:t>
            </a:r>
            <a:r>
              <a:rPr lang="en-US" altLang="zh-TW" sz="2400" dirty="0" smtClean="0"/>
              <a:t>, verbose=2)</a:t>
            </a:r>
          </a:p>
          <a:p>
            <a:endParaRPr lang="en-US" altLang="zh-TW" sz="2400" dirty="0" smtClean="0"/>
          </a:p>
          <a:p>
            <a:r>
              <a:rPr lang="en-US" altLang="zh-TW" sz="2400" dirty="0" smtClean="0"/>
              <a:t>score = </a:t>
            </a:r>
            <a:r>
              <a:rPr lang="en-US" altLang="zh-TW" sz="2400" dirty="0" err="1" smtClean="0"/>
              <a:t>model.</a:t>
            </a:r>
            <a:r>
              <a:rPr lang="en-US" altLang="zh-TW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evaluate</a:t>
            </a:r>
            <a:r>
              <a:rPr lang="en-US" altLang="zh-TW" sz="2400" dirty="0" smtClean="0"/>
              <a:t>(</a:t>
            </a:r>
            <a:r>
              <a:rPr lang="en-US" altLang="zh-TW" sz="2400" dirty="0" err="1" smtClean="0"/>
              <a:t>X_validation</a:t>
            </a:r>
            <a:r>
              <a:rPr lang="en-US" altLang="zh-TW" sz="2400" dirty="0" smtClean="0"/>
              <a:t>, </a:t>
            </a:r>
            <a:r>
              <a:rPr lang="en-US" altLang="zh-TW" sz="2400" dirty="0" err="1" smtClean="0"/>
              <a:t>y_validation</a:t>
            </a:r>
            <a:r>
              <a:rPr lang="en-US" altLang="zh-TW" sz="2400" dirty="0" smtClean="0"/>
              <a:t>, verbose=0)</a:t>
            </a:r>
          </a:p>
          <a:p>
            <a:endParaRPr lang="en-US" altLang="zh-TW" sz="2400" dirty="0" smtClean="0"/>
          </a:p>
          <a:p>
            <a:r>
              <a:rPr lang="en-US" altLang="zh-TW" sz="2400" dirty="0" smtClean="0"/>
              <a:t>print('</a:t>
            </a:r>
            <a:r>
              <a:rPr lang="en-US" altLang="zh-TW" sz="2400" dirty="0" err="1" smtClean="0"/>
              <a:t>CNN_Large</a:t>
            </a:r>
            <a:r>
              <a:rPr lang="en-US" altLang="zh-TW" sz="2400" dirty="0" smtClean="0"/>
              <a:t>: %.2f%%' % (score[1] * 100))</a:t>
            </a:r>
            <a:endParaRPr lang="zh-TW" altLang="en-US" sz="2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139" y="2891481"/>
            <a:ext cx="2912816" cy="362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788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427" y="1284058"/>
            <a:ext cx="6578154" cy="541981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7730" y="204209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800" dirty="0"/>
              <a:t>model = </a:t>
            </a:r>
            <a:r>
              <a:rPr lang="en-US" altLang="zh-TW" sz="2800" dirty="0" err="1"/>
              <a:t>create_model</a:t>
            </a:r>
            <a:r>
              <a:rPr lang="en-US" altLang="zh-TW" sz="2800" dirty="0" smtClean="0"/>
              <a:t>()</a:t>
            </a:r>
            <a:endParaRPr lang="en-US" altLang="zh-TW" sz="2800" dirty="0"/>
          </a:p>
          <a:p>
            <a:r>
              <a:rPr lang="en-US" altLang="zh-TW" sz="2800" dirty="0" err="1"/>
              <a:t>model.</a:t>
            </a:r>
            <a:r>
              <a:rPr lang="en-US" altLang="zh-TW" sz="28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</a:t>
            </a:r>
            <a:r>
              <a:rPr lang="en-US" altLang="zh-TW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89153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200" dirty="0" smtClean="0"/>
              <a:t>RNN</a:t>
            </a:r>
            <a:endParaRPr lang="en-US" altLang="zh-TW" sz="7200" dirty="0"/>
          </a:p>
          <a:p>
            <a:pPr algn="ctr"/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0498353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elham-khanche.github.io/blog/assets/img/RNN/Slide5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9" b="15970"/>
          <a:stretch/>
        </p:blipFill>
        <p:spPr bwMode="auto">
          <a:xfrm>
            <a:off x="1284158" y="1528484"/>
            <a:ext cx="5569723" cy="432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515098" y="344615"/>
            <a:ext cx="34017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5400" dirty="0" smtClean="0"/>
              <a:t>RNN  for…..</a:t>
            </a:r>
            <a:endParaRPr lang="en-US" altLang="zh-TW" sz="5400" dirty="0"/>
          </a:p>
        </p:txBody>
      </p:sp>
      <p:sp>
        <p:nvSpPr>
          <p:cNvPr id="4" name="矩形 3"/>
          <p:cNvSpPr/>
          <p:nvPr/>
        </p:nvSpPr>
        <p:spPr>
          <a:xfrm>
            <a:off x="707752" y="5972432"/>
            <a:ext cx="64182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https://brohrer.mcknote.com/zh-Hant/how_machine_learning_works/how_rnns_lstm_work.html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26251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7" y="811298"/>
            <a:ext cx="8377501" cy="488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2271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img-blog.csdn.net/20170723211420228?watermark/2/text/aHR0cDovL2Jsb2cuY3Nkbi5uZXQvbXBrX25vMQ==/font/5a6L5L2T/fontsize/400/fill/I0JBQkFCMA==/dissolve/70/gravity/Cen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38" y="1246404"/>
            <a:ext cx="6916780" cy="181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www.tensorflownews.com/wp-content/uploads/2018/05/%E5%9B%BE%E4%BA%8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78" y="3467228"/>
            <a:ext cx="6667500" cy="249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635183" y="136139"/>
            <a:ext cx="2531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 err="1" smtClean="0"/>
              <a:t>SimpleRNN</a:t>
            </a:r>
            <a:endParaRPr lang="en-US" altLang="zh-TW" sz="4000" dirty="0"/>
          </a:p>
        </p:txBody>
      </p:sp>
    </p:spTree>
    <p:extLst>
      <p:ext uri="{BB962C8B-B14F-4D97-AF65-F5344CB8AC3E}">
        <p14:creationId xmlns:p14="http://schemas.microsoft.com/office/powerpoint/2010/main" val="40895997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tensorflownews.com/wp-content/uploads/2018/05/%E5%9B%BE%E4%B8%8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60" y="1177109"/>
            <a:ext cx="8071093" cy="303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tensorflownews.com/wp-content/uploads/2018/05/%E5%9B%BE%E5%9B%9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528" y="4435343"/>
            <a:ext cx="5623145" cy="105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740460" y="6342740"/>
            <a:ext cx="61001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https://blog.csdn.net/fendouaini/article/details/80198994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740460" y="303426"/>
            <a:ext cx="188981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6000" dirty="0" smtClean="0"/>
              <a:t>LSTM</a:t>
            </a:r>
            <a:endParaRPr lang="zh-TW" altLang="en-US" sz="6000" dirty="0"/>
          </a:p>
        </p:txBody>
      </p:sp>
      <p:sp>
        <p:nvSpPr>
          <p:cNvPr id="4" name="矩形 3"/>
          <p:cNvSpPr/>
          <p:nvPr/>
        </p:nvSpPr>
        <p:spPr>
          <a:xfrm>
            <a:off x="740460" y="5486399"/>
            <a:ext cx="64182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https://brohrer.mcknote.com/zh-Hant/how_machine_learning_works/how_rnns_lstm_work.html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46585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img-blog.csdn.net/20170723220115935?watermark/2/text/aHR0cDovL2Jsb2cuY3Nkbi5uZXQvbXBrX25vMQ==/font/5a6L5L2T/fontsize/400/fill/I0JBQkFCMA==/dissolve/70/gravity/Cen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391" y="1466463"/>
            <a:ext cx="565785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1116227" y="5906700"/>
            <a:ext cx="6577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https://blog.csdn.net/mpk_no1/article/details/72875185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40460" y="303426"/>
            <a:ext cx="158248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6000" dirty="0" smtClean="0"/>
              <a:t>GRU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40990112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tensorflownews.com/wp-content/uploads/2018/05/%E5%9B%BE%E5%8D%81%E4%B8%8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50" y="1525844"/>
            <a:ext cx="6368793" cy="418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256877" y="385805"/>
            <a:ext cx="66870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 smtClean="0"/>
              <a:t>雙向</a:t>
            </a:r>
            <a:r>
              <a:rPr lang="en-US" altLang="zh-TW" sz="4000" dirty="0" smtClean="0"/>
              <a:t>LSTM</a:t>
            </a:r>
            <a:r>
              <a:rPr lang="en-US" altLang="zh-TW" sz="4000" dirty="0"/>
              <a:t>(</a:t>
            </a:r>
            <a:r>
              <a:rPr lang="en-US" altLang="zh-TW" sz="4000" dirty="0" smtClean="0"/>
              <a:t>Bi-directional LSTM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  <p:sp>
        <p:nvSpPr>
          <p:cNvPr id="3" name="矩形 2"/>
          <p:cNvSpPr/>
          <p:nvPr/>
        </p:nvSpPr>
        <p:spPr>
          <a:xfrm>
            <a:off x="638432" y="5972603"/>
            <a:ext cx="6091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https://blog.csdn.net/fendouaini/article/details/80198994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8307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7" y="1641904"/>
            <a:ext cx="7289082" cy="285595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90150" y="5005168"/>
            <a:ext cx="82419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https://www.semanticscholar.org/paper/Show-and-tell%3A-A-neural-image-caption-generator-Vinyals-Toshev/11da2d589485685f792a8ac79d4c2e589e5f77bd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90150" y="428538"/>
            <a:ext cx="82419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smtClean="0"/>
              <a:t>Show and tell: A neural image caption generator(2015)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490150" y="951758"/>
            <a:ext cx="3195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https://arxiv.org/abs/1411.4555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564290" y="5772892"/>
            <a:ext cx="779711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看圖說話</a:t>
            </a:r>
            <a:r>
              <a:rPr lang="en-US" altLang="zh-CN" dirty="0" smtClean="0"/>
              <a:t>——CNN</a:t>
            </a:r>
            <a:r>
              <a:rPr lang="zh-CN" altLang="en-US" dirty="0" smtClean="0"/>
              <a:t>和</a:t>
            </a:r>
            <a:r>
              <a:rPr lang="en-US" altLang="zh-CN" dirty="0" smtClean="0"/>
              <a:t>LSTM</a:t>
            </a:r>
            <a:r>
              <a:rPr lang="zh-CN" altLang="en-US" dirty="0" smtClean="0"/>
              <a:t>的聯合應用</a:t>
            </a:r>
          </a:p>
          <a:p>
            <a:r>
              <a:rPr lang="en-US" altLang="zh-CN" sz="1200" dirty="0" smtClean="0"/>
              <a:t>2018</a:t>
            </a:r>
            <a:r>
              <a:rPr lang="zh-CN" altLang="en-US" sz="1200" dirty="0" smtClean="0"/>
              <a:t>年</a:t>
            </a:r>
            <a:r>
              <a:rPr lang="en-US" altLang="zh-CN" sz="1200" dirty="0" smtClean="0"/>
              <a:t>01</a:t>
            </a:r>
            <a:r>
              <a:rPr lang="zh-CN" altLang="en-US" sz="1200" dirty="0" smtClean="0"/>
              <a:t>月</a:t>
            </a:r>
            <a:r>
              <a:rPr lang="en-US" altLang="zh-CN" sz="1200" dirty="0" smtClean="0"/>
              <a:t>21</a:t>
            </a:r>
            <a:r>
              <a:rPr lang="zh-CN" altLang="en-US" sz="1200" dirty="0" smtClean="0"/>
              <a:t>日 </a:t>
            </a:r>
            <a:r>
              <a:rPr lang="en-US" altLang="zh-CN" sz="1200" dirty="0" smtClean="0"/>
              <a:t>00:37:12 </a:t>
            </a:r>
            <a:r>
              <a:rPr lang="zh-CN" altLang="en-US" sz="1200" dirty="0" smtClean="0"/>
              <a:t>張雨石</a:t>
            </a:r>
            <a:endParaRPr lang="en-US" altLang="zh-CN" sz="1200" dirty="0" smtClean="0"/>
          </a:p>
          <a:p>
            <a:r>
              <a:rPr lang="en-US" altLang="zh-TW" sz="1200" dirty="0" smtClean="0"/>
              <a:t>https://blog.csdn.net/stdcoutzyx/article/details/79117869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933942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31555" y="1875816"/>
            <a:ext cx="639668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Rasa https://rasa.com/docs/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Google </a:t>
            </a:r>
            <a:r>
              <a:rPr lang="en-US" altLang="zh-TW" dirty="0" err="1" smtClean="0"/>
              <a:t>Dialogflow</a:t>
            </a:r>
            <a:r>
              <a:rPr lang="en-US" altLang="zh-TW" dirty="0" smtClean="0"/>
              <a:t> https://dialogflow.com/docs/getting-started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Microsoft LUIS https://www.luis.ai/home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Facebook Wit.ai https://wit.ai/docs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Amazon Lex https://aws.amazon.com/lex/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337554" y="599989"/>
            <a:ext cx="73917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 smtClean="0"/>
              <a:t>會話機器人</a:t>
            </a:r>
            <a:r>
              <a:rPr lang="en-US" altLang="zh-CN" sz="3600" dirty="0" smtClean="0"/>
              <a:t>[</a:t>
            </a:r>
            <a:r>
              <a:rPr lang="zh-CN" altLang="en-US" sz="3600" dirty="0" smtClean="0"/>
              <a:t>智慧客服，聊天機器人</a:t>
            </a:r>
            <a:r>
              <a:rPr lang="en-US" altLang="zh-CN" sz="3600" dirty="0" smtClean="0"/>
              <a:t>]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516055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56419" y="3326712"/>
            <a:ext cx="840390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400" dirty="0" smtClean="0"/>
              <a:t>3_2_Keras_Mnist_RNN.ipynb</a:t>
            </a:r>
            <a:endParaRPr lang="zh-TW" altLang="en-US" sz="5400" dirty="0"/>
          </a:p>
        </p:txBody>
      </p:sp>
      <p:sp>
        <p:nvSpPr>
          <p:cNvPr id="3" name="矩形 2"/>
          <p:cNvSpPr/>
          <p:nvPr/>
        </p:nvSpPr>
        <p:spPr>
          <a:xfrm>
            <a:off x="549045" y="1797206"/>
            <a:ext cx="3078087" cy="83099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4800" dirty="0" smtClean="0">
                <a:solidFill>
                  <a:schemeClr val="bg1"/>
                </a:solidFill>
              </a:rPr>
              <a:t>Coding……..</a:t>
            </a:r>
            <a:endParaRPr lang="en-US" altLang="zh-TW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691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235200"/>
            <a:ext cx="7772400" cy="2387600"/>
          </a:xfrm>
        </p:spPr>
        <p:txBody>
          <a:bodyPr/>
          <a:lstStyle/>
          <a:p>
            <a:r>
              <a:rPr lang="en-US" altLang="zh-TW" dirty="0" smtClean="0"/>
              <a:t>AI</a:t>
            </a:r>
            <a:r>
              <a:rPr lang="zh-TW" altLang="en-US" dirty="0" smtClean="0"/>
              <a:t> </a:t>
            </a:r>
            <a:r>
              <a:rPr lang="en-US" altLang="zh-TW" dirty="0" smtClean="0"/>
              <a:t>and Security</a:t>
            </a:r>
            <a:br>
              <a:rPr lang="en-US" altLang="zh-TW" dirty="0" smtClean="0"/>
            </a:br>
            <a:r>
              <a:rPr lang="zh-TW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人工智慧與資訊安全</a:t>
            </a:r>
            <a:endParaRPr lang="zh-TW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89317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9136" y="230786"/>
            <a:ext cx="7886700" cy="746982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現代資安情境</a:t>
            </a:r>
            <a:r>
              <a:rPr lang="en-US" altLang="zh-TW" dirty="0" smtClean="0"/>
              <a:t>:</a:t>
            </a:r>
            <a:r>
              <a:rPr lang="zh-TW" altLang="en-US" sz="3200" b="1" dirty="0" smtClean="0"/>
              <a:t>從</a:t>
            </a:r>
            <a:r>
              <a:rPr lang="zh-TW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工人智慧</a:t>
            </a:r>
            <a:r>
              <a:rPr lang="zh-TW" altLang="en-US" sz="3200" b="1" dirty="0" smtClean="0"/>
              <a:t>到</a:t>
            </a:r>
            <a:r>
              <a:rPr lang="zh-TW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人</a:t>
            </a:r>
            <a:r>
              <a:rPr lang="zh-TW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工</a:t>
            </a:r>
            <a:r>
              <a:rPr lang="zh-TW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智慧</a:t>
            </a:r>
            <a:endParaRPr lang="zh-TW" altLang="en-US" sz="3200" b="1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flipH="1">
            <a:off x="521559" y="4368819"/>
            <a:ext cx="2897204" cy="162967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253" y="1089808"/>
            <a:ext cx="3640479" cy="242698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24" y="3980291"/>
            <a:ext cx="2143125" cy="21431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253191" y="3610959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人工智慧強化的</a:t>
            </a:r>
            <a:r>
              <a:rPr lang="zh-TW" altLang="en-US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資安</a:t>
            </a:r>
            <a:endParaRPr lang="zh-TW" altLang="en-US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" name="直線單箭頭接點 8"/>
          <p:cNvCxnSpPr/>
          <p:nvPr/>
        </p:nvCxnSpPr>
        <p:spPr>
          <a:xfrm flipV="1">
            <a:off x="3418763" y="5321643"/>
            <a:ext cx="2953461" cy="1924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V="1">
            <a:off x="3418763" y="3610959"/>
            <a:ext cx="1476729" cy="16196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121589" y="3817343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人工智慧強化的</a:t>
            </a:r>
            <a:r>
              <a:rPr lang="zh-TW" altLang="en-US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攻擊</a:t>
            </a:r>
            <a:endParaRPr lang="zh-TW" altLang="en-US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738701" y="5435049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攻擊人工智慧系統</a:t>
            </a:r>
            <a:endParaRPr lang="en-US" altLang="zh-TW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演算法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102549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61166"/>
          </a:xfrm>
        </p:spPr>
        <p:txBody>
          <a:bodyPr/>
          <a:lstStyle/>
          <a:p>
            <a:r>
              <a:rPr lang="en-US" altLang="zh-TW" dirty="0" smtClean="0"/>
              <a:t>AI</a:t>
            </a:r>
            <a:r>
              <a:rPr lang="zh-TW" altLang="en-US" dirty="0" smtClean="0"/>
              <a:t>強化</a:t>
            </a:r>
            <a:r>
              <a:rPr lang="zh-TW" altLang="en-US" dirty="0" smtClean="0"/>
              <a:t>的攻擊手法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326293"/>
            <a:ext cx="7886700" cy="1378894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 err="1"/>
              <a:t>MalGAN</a:t>
            </a:r>
            <a:r>
              <a:rPr lang="en-US" altLang="zh-TW" dirty="0"/>
              <a:t> </a:t>
            </a:r>
            <a:r>
              <a:rPr lang="en-US" altLang="zh-TW" dirty="0" smtClean="0"/>
              <a:t>:Generating </a:t>
            </a:r>
            <a:r>
              <a:rPr lang="en-US" altLang="zh-TW" dirty="0"/>
              <a:t>Adversarial Malware Examples for Black-Box Attacks Based on </a:t>
            </a:r>
            <a:r>
              <a:rPr lang="en-US" altLang="zh-TW" dirty="0" smtClean="0"/>
              <a:t>GAN</a:t>
            </a:r>
          </a:p>
          <a:p>
            <a:pPr marL="0" indent="0">
              <a:buNone/>
            </a:pPr>
            <a:r>
              <a:rPr lang="en-US" altLang="zh-TW" dirty="0"/>
              <a:t>https://arxiv.org/abs/1702.05983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 rotWithShape="1">
          <a:blip r:embed="rId2"/>
          <a:srcRect t="9350" b="8865"/>
          <a:stretch/>
        </p:blipFill>
        <p:spPr>
          <a:xfrm>
            <a:off x="557216" y="2990334"/>
            <a:ext cx="7735712" cy="355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91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0552"/>
            <a:ext cx="9144000" cy="259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8664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222" y="1569112"/>
            <a:ext cx="8334375" cy="33147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68422" y="5504588"/>
            <a:ext cx="548406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7200" dirty="0" smtClean="0"/>
              <a:t>Malware-GAN</a:t>
            </a:r>
            <a:endParaRPr lang="zh-TW" altLang="en-US" sz="7200" dirty="0"/>
          </a:p>
        </p:txBody>
      </p:sp>
      <p:sp>
        <p:nvSpPr>
          <p:cNvPr id="4" name="矩形 3"/>
          <p:cNvSpPr/>
          <p:nvPr/>
        </p:nvSpPr>
        <p:spPr>
          <a:xfrm>
            <a:off x="458943" y="861226"/>
            <a:ext cx="6973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Generating Adversarial Malware Examples for Black-Box Attacks Based on GAN" 2017 https://arxiv.org/abs/1702.05983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458943" y="344615"/>
            <a:ext cx="20537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 err="1" smtClean="0"/>
              <a:t>MalGAN</a:t>
            </a:r>
            <a:r>
              <a:rPr lang="en-US" altLang="zh-TW" sz="4000" dirty="0" smtClean="0"/>
              <a:t> </a:t>
            </a:r>
            <a:endParaRPr lang="zh-TW" altLang="en-US" sz="4000" dirty="0"/>
          </a:p>
        </p:txBody>
      </p:sp>
      <p:sp>
        <p:nvSpPr>
          <p:cNvPr id="6" name="矩形 5"/>
          <p:cNvSpPr/>
          <p:nvPr/>
        </p:nvSpPr>
        <p:spPr>
          <a:xfrm>
            <a:off x="668422" y="5397653"/>
            <a:ext cx="4489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https://github.com/yanminglai/Malware-GAN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718616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8303" y="1318211"/>
            <a:ext cx="2374029" cy="293216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52400" y="218626"/>
            <a:ext cx="72039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Mastering Machine Learning for Penetration Testing</a:t>
            </a:r>
          </a:p>
          <a:p>
            <a:r>
              <a:rPr lang="en-US" altLang="zh-TW" dirty="0" err="1" smtClean="0"/>
              <a:t>Chiheb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Chebbi</a:t>
            </a:r>
            <a:endParaRPr lang="en-US" altLang="zh-TW" dirty="0" smtClean="0"/>
          </a:p>
          <a:p>
            <a:r>
              <a:rPr lang="en-US" altLang="zh-TW" dirty="0" smtClean="0"/>
              <a:t>June 2018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726726" y="1150351"/>
            <a:ext cx="583238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1: INTRODUCTION TO MACHINE LEARNING IN PENTESTING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2: PHISHING DOMAIN </a:t>
            </a:r>
            <a:r>
              <a:rPr lang="en-US" altLang="zh-TW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DETECTION</a:t>
            </a:r>
          </a:p>
          <a:p>
            <a:r>
              <a:rPr lang="en-US" altLang="zh-TW" dirty="0" smtClean="0"/>
              <a:t>3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en-US" altLang="zh-TW" dirty="0" smtClean="0"/>
              <a:t> 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MALWARE DETECTION </a:t>
            </a:r>
            <a:r>
              <a:rPr lang="en-US" altLang="zh-TW" dirty="0" smtClean="0"/>
              <a:t>WITH API CALLS AND PE HEADERS</a:t>
            </a:r>
          </a:p>
          <a:p>
            <a:r>
              <a:rPr lang="en-US" altLang="zh-TW" dirty="0" smtClean="0"/>
              <a:t>4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MALWARE DETECTION </a:t>
            </a:r>
            <a:r>
              <a:rPr lang="en-US" altLang="zh-TW" dirty="0" smtClean="0"/>
              <a:t>WITH DEEP LEARNING</a:t>
            </a:r>
          </a:p>
          <a:p>
            <a:r>
              <a:rPr lang="en-US" altLang="zh-TW" dirty="0" smtClean="0"/>
              <a:t>5: </a:t>
            </a:r>
            <a:r>
              <a:rPr lang="en-US" altLang="zh-TW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BOTNET DETECTION </a:t>
            </a:r>
            <a:r>
              <a:rPr lang="en-US" altLang="zh-TW" dirty="0" smtClean="0"/>
              <a:t>WITH MACHINE LEARNING</a:t>
            </a:r>
          </a:p>
          <a:p>
            <a:r>
              <a:rPr lang="en-US" altLang="zh-TW" dirty="0" smtClean="0"/>
              <a:t>6: MACHINE LEARNING IN </a:t>
            </a:r>
            <a:r>
              <a:rPr lang="en-US" altLang="zh-TW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ANOMALY DETECTION SYSTEMS</a:t>
            </a:r>
          </a:p>
          <a:p>
            <a:r>
              <a:rPr lang="en-US" altLang="zh-TW" dirty="0" smtClean="0"/>
              <a:t>7: DETECTING 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ADVANCED PERSISTENT THREATS(APT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攻擊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8: EVADING INTRUSION DETECTION SYSTEMS</a:t>
            </a:r>
          </a:p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9: BYPASSING MACHINE LEARNING MALWARE DETECTORS</a:t>
            </a:r>
          </a:p>
          <a:p>
            <a:r>
              <a:rPr lang="en-US" altLang="zh-TW" dirty="0" smtClean="0"/>
              <a:t>10: BEST PRACTICES FOR MACHINE LEARNING AND FEATURE ENGINEERING</a:t>
            </a:r>
            <a:endParaRPr lang="zh-TW" altLang="en-US" dirty="0"/>
          </a:p>
        </p:txBody>
      </p:sp>
      <p:pic>
        <p:nvPicPr>
          <p:cNvPr id="3074" name="Picture 2" descr="cleverhans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17" y="4561536"/>
            <a:ext cx="190500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48983" y="6094042"/>
            <a:ext cx="4162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https://github.com/tensorflow/cleverhans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608809" y="5355378"/>
            <a:ext cx="5324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 smtClean="0"/>
              <a:t>CleverHans</a:t>
            </a:r>
            <a:r>
              <a:rPr lang="en-US" altLang="zh-TW" dirty="0"/>
              <a:t>, a Python library to benchmark machine learning systems' vulnerability to adversarial examples.</a:t>
            </a:r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4868068" y="480237"/>
            <a:ext cx="42017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 smtClean="0"/>
              <a:t>AI</a:t>
            </a:r>
            <a:r>
              <a:rPr lang="zh-TW" altLang="en-US" sz="4000" dirty="0" smtClean="0"/>
              <a:t>強化的偵測手法</a:t>
            </a:r>
            <a:endParaRPr lang="zh-TW" altLang="en-US" sz="4000" dirty="0"/>
          </a:p>
        </p:txBody>
      </p:sp>
      <p:sp>
        <p:nvSpPr>
          <p:cNvPr id="8" name="矩形 7"/>
          <p:cNvSpPr/>
          <p:nvPr/>
        </p:nvSpPr>
        <p:spPr>
          <a:xfrm>
            <a:off x="5259859" y="6152211"/>
            <a:ext cx="3810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 smtClean="0"/>
              <a:t>https://github.com/PacktPublishing/Mastering-Machine-Learning-for-Penetration-Testing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984300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8650" y="1912203"/>
            <a:ext cx="2476263" cy="305843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268621" y="2011057"/>
            <a:ext cx="547996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 smtClean="0"/>
              <a:t>1: BASICS OF MACHINE LEARNING IN CYBERSECURITY</a:t>
            </a:r>
          </a:p>
          <a:p>
            <a:r>
              <a:rPr lang="en-US" altLang="zh-TW" sz="1400" dirty="0" smtClean="0"/>
              <a:t>2: TIME SERIES ANALYSIS AND ENSEMBLE MODELING</a:t>
            </a:r>
          </a:p>
          <a:p>
            <a:r>
              <a:rPr lang="en-US" altLang="zh-TW" sz="1400" dirty="0" smtClean="0"/>
              <a:t>3: SEGREGATING LEGITIMATE AND LOUSY URLS</a:t>
            </a:r>
          </a:p>
          <a:p>
            <a:r>
              <a:rPr lang="en-US" altLang="zh-TW" sz="1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4: KNOCKING DOWN CAPTCHAS</a:t>
            </a:r>
          </a:p>
          <a:p>
            <a:r>
              <a:rPr lang="en-US" altLang="zh-TW" sz="1400" dirty="0" smtClean="0"/>
              <a:t>5: USING DATA SCIENCE TO CATCH </a:t>
            </a:r>
            <a:r>
              <a:rPr lang="en-US" altLang="zh-TW" sz="1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EMAIL FRAUD AND SPAM</a:t>
            </a:r>
          </a:p>
          <a:p>
            <a:r>
              <a:rPr lang="en-US" altLang="zh-TW" sz="1400" dirty="0" smtClean="0"/>
              <a:t>6: EFFICIENT NETWORK ANOMALY DETECTION USING </a:t>
            </a:r>
            <a:r>
              <a:rPr lang="en-US" altLang="zh-TW" sz="1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K-MEANS</a:t>
            </a:r>
          </a:p>
          <a:p>
            <a:r>
              <a:rPr lang="en-US" altLang="zh-TW" sz="1400" dirty="0" smtClean="0"/>
              <a:t>7: DECISION TREE AND CONTEXT-BASED MALICIOUS EVENT DETECTION</a:t>
            </a:r>
          </a:p>
          <a:p>
            <a:r>
              <a:rPr lang="en-US" altLang="zh-TW" sz="1400" dirty="0" smtClean="0"/>
              <a:t>8: CATCHING IMPERSONATORS AND HACKERS RED HANDED</a:t>
            </a:r>
          </a:p>
          <a:p>
            <a:r>
              <a:rPr lang="en-US" altLang="zh-TW" sz="1400" dirty="0" smtClean="0"/>
              <a:t>9: CHANGING THE GAME WITH TENSORFLOW</a:t>
            </a:r>
          </a:p>
          <a:p>
            <a:r>
              <a:rPr lang="en-US" altLang="zh-TW" sz="1400" dirty="0" smtClean="0"/>
              <a:t>10: FINANCIAL FRAUD AND HOW DEEP LEARNING CAN MITIGATE IT</a:t>
            </a:r>
          </a:p>
          <a:p>
            <a:r>
              <a:rPr lang="en-US" altLang="zh-TW" sz="1400" dirty="0" smtClean="0"/>
              <a:t>11: CASE STUDIES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48033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0" y="1695578"/>
            <a:ext cx="8110600" cy="516242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62980" y="164926"/>
            <a:ext cx="7072184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000" smtClean="0"/>
              <a:t>Deep Exploit: </a:t>
            </a:r>
          </a:p>
          <a:p>
            <a:r>
              <a:rPr lang="en-US" altLang="zh-TW" smtClean="0"/>
              <a:t>Fully automatic penetration test tool using Machine Learning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62980" y="1149811"/>
            <a:ext cx="400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https://securityonline.info/deep-exploit/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2862195" y="1741744"/>
            <a:ext cx="56489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https://github.com/13o-bbr-bbq/machine_learning_security/tree/master/DeepExploit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6742671" y="164926"/>
            <a:ext cx="18658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Security</a:t>
            </a:r>
          </a:p>
          <a:p>
            <a:r>
              <a:rPr lang="zh-TW" altLang="en-US" dirty="0" smtClean="0"/>
              <a:t>自動化滲透測試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1231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08" y="1677037"/>
            <a:ext cx="8369643" cy="46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805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github.com/gyoisamurai/GyoiThon/raw/master/img/gyoithon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47" y="623612"/>
            <a:ext cx="7397943" cy="147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70021" y="161947"/>
            <a:ext cx="72970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err="1" smtClean="0"/>
              <a:t>GyoiThon</a:t>
            </a:r>
            <a:r>
              <a:rPr lang="en-US" altLang="zh-TW" sz="2400" dirty="0" smtClean="0"/>
              <a:t>: Penetration Testing Using Machine Learning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198030" y="2096255"/>
            <a:ext cx="4170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https://github.com/gyoisamurai/GyoiThon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9454" y="2465587"/>
            <a:ext cx="86177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https://github.com/gyoisamurai/GyoiThon/blob/master/handout/BHASIA2019_slide.pdf 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33" y="3001667"/>
            <a:ext cx="6392490" cy="359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0502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587" y="313036"/>
            <a:ext cx="8334449" cy="463790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50106" y="5533579"/>
            <a:ext cx="77444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https://paper.seebug.org/papers/Security%20Conf/Blackhat/2017_us/us-17-Anderson-Bot-Vs-Bot-Evading-Machine-Learning-Malware-Detection-wp.pdf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350106" y="6325285"/>
            <a:ext cx="4567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https://github.com/endgameinc/gym-malware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350106" y="5057593"/>
            <a:ext cx="833444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YOUTUBE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影片</a:t>
            </a:r>
            <a:r>
              <a:rPr lang="en-US" altLang="zh-TW" dirty="0" smtClean="0"/>
              <a:t>:https</a:t>
            </a:r>
            <a:r>
              <a:rPr lang="en-US" altLang="zh-TW" dirty="0"/>
              <a:t>://www.youtube.com/watch?v=_7oJZLjnGwQ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307" y="5101575"/>
            <a:ext cx="2249088" cy="151033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734916" y="3226275"/>
            <a:ext cx="58859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dirty="0" smtClean="0">
                <a:solidFill>
                  <a:srgbClr val="FFFF00"/>
                </a:solidFill>
              </a:rPr>
              <a:t>攻擊人工智慧系統</a:t>
            </a:r>
            <a:r>
              <a:rPr lang="en-US" altLang="zh-TW" sz="3600" dirty="0" smtClean="0">
                <a:solidFill>
                  <a:srgbClr val="FFFF00"/>
                </a:solidFill>
              </a:rPr>
              <a:t>+</a:t>
            </a:r>
            <a:r>
              <a:rPr lang="zh-TW" altLang="en-US" sz="3600" dirty="0" smtClean="0">
                <a:solidFill>
                  <a:srgbClr val="FFFF00"/>
                </a:solidFill>
              </a:rPr>
              <a:t>演算法</a:t>
            </a:r>
            <a:endParaRPr lang="zh-TW" altLang="en-US" sz="3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1581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00368"/>
            <a:ext cx="7886700" cy="1325563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推薦學習</a:t>
            </a:r>
            <a:r>
              <a:rPr lang="en-US" altLang="zh-TW" dirty="0" smtClean="0"/>
              <a:t>:YOUTUBE</a:t>
            </a:r>
            <a:br>
              <a:rPr lang="en-US" altLang="zh-TW" dirty="0" smtClean="0"/>
            </a:br>
            <a:r>
              <a:rPr lang="fr-FR" altLang="zh-TW" sz="2200" dirty="0"/>
              <a:t>USENIX Enigma 2017 — Classifiers under Attack</a:t>
            </a:r>
            <a:br>
              <a:rPr lang="fr-FR" altLang="zh-TW" sz="2200" dirty="0"/>
            </a:br>
            <a:r>
              <a:rPr lang="fr-FR" altLang="zh-TW" sz="2200" dirty="0"/>
              <a:t>https://www.youtube.com/watch?v=XYJamxDROOs</a:t>
            </a:r>
            <a:endParaRPr lang="zh-TW" altLang="en-US" sz="22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99" t="22412" r="39457" b="19278"/>
          <a:stretch/>
        </p:blipFill>
        <p:spPr>
          <a:xfrm>
            <a:off x="4448433" y="1680994"/>
            <a:ext cx="4497859" cy="253725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2432" t="23534" r="39640" b="19769"/>
          <a:stretch/>
        </p:blipFill>
        <p:spPr>
          <a:xfrm>
            <a:off x="123656" y="4051084"/>
            <a:ext cx="4178206" cy="230028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9524" y="41598"/>
            <a:ext cx="2932670" cy="164310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5"/>
          <a:srcRect l="2522" t="22732" r="39821" b="20891"/>
          <a:stretch/>
        </p:blipFill>
        <p:spPr>
          <a:xfrm>
            <a:off x="4516909" y="4304682"/>
            <a:ext cx="3616412" cy="198902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6"/>
          <a:srcRect l="2342" t="22253" r="39820" b="19769"/>
          <a:stretch/>
        </p:blipFill>
        <p:spPr>
          <a:xfrm>
            <a:off x="123656" y="1606377"/>
            <a:ext cx="4192971" cy="236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138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583" y="930087"/>
            <a:ext cx="8655275" cy="487604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833724" y="4441890"/>
            <a:ext cx="57839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400" dirty="0">
                <a:solidFill>
                  <a:srgbClr val="FFFF00"/>
                </a:solidFill>
              </a:rPr>
              <a:t>AI </a:t>
            </a:r>
            <a:r>
              <a:rPr lang="zh-TW" altLang="en-US" sz="5400" dirty="0">
                <a:solidFill>
                  <a:srgbClr val="FFFF00"/>
                </a:solidFill>
              </a:rPr>
              <a:t>駭客攻防戰</a:t>
            </a:r>
            <a:r>
              <a:rPr lang="en-US" altLang="zh-TW" sz="5400" dirty="0" smtClean="0">
                <a:solidFill>
                  <a:srgbClr val="FFFF00"/>
                </a:solidFill>
              </a:rPr>
              <a:t>2019</a:t>
            </a:r>
            <a:endParaRPr lang="zh-TW" altLang="en-US" sz="5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06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39176"/>
            <a:ext cx="9144000" cy="316382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70933" y="998042"/>
            <a:ext cx="841701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/>
              <a:t>Hinton</a:t>
            </a:r>
            <a:r>
              <a:rPr lang="zh-TW" altLang="en-US" dirty="0"/>
              <a:t>學生</a:t>
            </a:r>
            <a:r>
              <a:rPr lang="en-US" altLang="zh-TW" dirty="0"/>
              <a:t>Alex </a:t>
            </a:r>
            <a:r>
              <a:rPr lang="en-US" altLang="zh-TW" dirty="0" err="1"/>
              <a:t>Krizhevsky</a:t>
            </a:r>
            <a:r>
              <a:rPr lang="zh-TW" altLang="en-US" dirty="0"/>
              <a:t>於</a:t>
            </a:r>
            <a:r>
              <a:rPr lang="en-US" altLang="zh-TW" dirty="0"/>
              <a:t>2012</a:t>
            </a:r>
            <a:r>
              <a:rPr lang="zh-TW" altLang="en-US" dirty="0"/>
              <a:t>年提出並拿下</a:t>
            </a:r>
            <a:r>
              <a:rPr lang="en-US" altLang="zh-TW" dirty="0"/>
              <a:t>ILSVRC”12</a:t>
            </a:r>
            <a:r>
              <a:rPr lang="zh-TW" altLang="en-US" dirty="0"/>
              <a:t>的冠軍讓</a:t>
            </a:r>
            <a:r>
              <a:rPr lang="en-US" altLang="zh-TW" dirty="0"/>
              <a:t>CNN</a:t>
            </a:r>
            <a:r>
              <a:rPr lang="zh-TW" altLang="en-US" dirty="0"/>
              <a:t>重返</a:t>
            </a:r>
            <a:r>
              <a:rPr lang="zh-TW" altLang="en-US" dirty="0" smtClean="0"/>
              <a:t>榮耀</a:t>
            </a:r>
            <a:endParaRPr lang="en-US" altLang="zh-TW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 smtClean="0"/>
              <a:t>其</a:t>
            </a:r>
            <a:r>
              <a:rPr lang="zh-TW" altLang="en-US" dirty="0"/>
              <a:t>將</a:t>
            </a:r>
            <a:r>
              <a:rPr lang="en-US" altLang="zh-TW" dirty="0"/>
              <a:t>top-5 error</a:t>
            </a:r>
            <a:r>
              <a:rPr lang="zh-TW" altLang="en-US" dirty="0"/>
              <a:t>減少至</a:t>
            </a:r>
            <a:r>
              <a:rPr lang="en-US" altLang="zh-TW" dirty="0"/>
              <a:t>15.3% </a:t>
            </a:r>
            <a:r>
              <a:rPr lang="zh-TW" altLang="en-US" dirty="0"/>
              <a:t>， </a:t>
            </a:r>
            <a:r>
              <a:rPr lang="en-US" altLang="zh-TW" dirty="0"/>
              <a:t>outperform</a:t>
            </a:r>
            <a:r>
              <a:rPr lang="zh-TW" altLang="en-US" dirty="0"/>
              <a:t>同年度第二名</a:t>
            </a:r>
            <a:r>
              <a:rPr lang="en-US" altLang="zh-TW" dirty="0"/>
              <a:t>26.2</a:t>
            </a:r>
            <a:r>
              <a:rPr lang="en-US" altLang="zh-TW" dirty="0" smtClean="0"/>
              <a:t>%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/>
              <a:t>LeNet5</a:t>
            </a:r>
            <a:r>
              <a:rPr lang="zh-TW" altLang="en-US" dirty="0"/>
              <a:t>的加強</a:t>
            </a:r>
            <a:r>
              <a:rPr lang="zh-TW" altLang="en-US" dirty="0" smtClean="0"/>
              <a:t>版</a:t>
            </a:r>
            <a:endParaRPr lang="en-US" altLang="zh-TW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 smtClean="0"/>
              <a:t>主要</a:t>
            </a:r>
            <a:r>
              <a:rPr lang="zh-TW" altLang="en-US" dirty="0"/>
              <a:t>的新技術與</a:t>
            </a:r>
            <a:r>
              <a:rPr lang="zh-TW" altLang="en-US" dirty="0" smtClean="0"/>
              <a:t>應用</a:t>
            </a:r>
            <a:r>
              <a:rPr lang="en-US" altLang="zh-TW" dirty="0" smtClean="0"/>
              <a:t>::</a:t>
            </a:r>
            <a:r>
              <a:rPr lang="zh-TW" altLang="en-US" dirty="0" smtClean="0"/>
              <a:t>將</a:t>
            </a:r>
            <a:r>
              <a:rPr lang="en-US" altLang="zh-TW" dirty="0" err="1"/>
              <a:t>ReLU</a:t>
            </a:r>
            <a:r>
              <a:rPr lang="en-US" altLang="zh-TW" dirty="0"/>
              <a:t>, Dropout, LRN</a:t>
            </a:r>
            <a:r>
              <a:rPr lang="zh-TW" altLang="en-US" dirty="0"/>
              <a:t>加到</a:t>
            </a:r>
            <a:r>
              <a:rPr lang="en-US" altLang="zh-TW" dirty="0"/>
              <a:t>model</a:t>
            </a:r>
            <a:r>
              <a:rPr lang="zh-TW" altLang="en-US" dirty="0" smtClean="0"/>
              <a:t>中</a:t>
            </a:r>
            <a:endParaRPr lang="en-US" altLang="zh-TW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 smtClean="0"/>
              <a:t>用</a:t>
            </a:r>
            <a:r>
              <a:rPr lang="en-US" altLang="zh-TW" dirty="0"/>
              <a:t>GPU</a:t>
            </a:r>
            <a:r>
              <a:rPr lang="zh-TW" altLang="en-US" dirty="0"/>
              <a:t>來加快</a:t>
            </a:r>
            <a:r>
              <a:rPr lang="en-US" altLang="zh-TW" dirty="0"/>
              <a:t>training</a:t>
            </a:r>
            <a:r>
              <a:rPr lang="zh-TW" altLang="en-US" dirty="0" smtClean="0"/>
              <a:t>效率</a:t>
            </a:r>
            <a:endParaRPr lang="en-US" altLang="zh-TW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 smtClean="0"/>
              <a:t>data </a:t>
            </a:r>
            <a:r>
              <a:rPr lang="en-US" altLang="zh-TW" dirty="0"/>
              <a:t>augmentation</a:t>
            </a:r>
            <a:r>
              <a:rPr lang="zh-TW" altLang="en-US" dirty="0"/>
              <a:t>增加訓練資料集</a:t>
            </a:r>
          </a:p>
        </p:txBody>
      </p:sp>
      <p:sp>
        <p:nvSpPr>
          <p:cNvPr id="4" name="矩形 3"/>
          <p:cNvSpPr/>
          <p:nvPr/>
        </p:nvSpPr>
        <p:spPr>
          <a:xfrm>
            <a:off x="247366" y="290156"/>
            <a:ext cx="498796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 err="1" smtClean="0"/>
              <a:t>AlexNet</a:t>
            </a:r>
            <a:r>
              <a:rPr lang="en-US" altLang="zh-TW" sz="4000" dirty="0" smtClean="0"/>
              <a:t>(2012)::</a:t>
            </a:r>
            <a:r>
              <a:rPr lang="zh-TW" altLang="en-US" sz="4000" dirty="0" smtClean="0"/>
              <a:t>大突破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795309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84" y="1866351"/>
            <a:ext cx="7872027" cy="399899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78475" y="446557"/>
            <a:ext cx="77147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dirty="0" smtClean="0"/>
              <a:t>Dropout</a:t>
            </a:r>
          </a:p>
          <a:p>
            <a:r>
              <a:rPr lang="zh-TW" altLang="en-US" dirty="0" smtClean="0"/>
              <a:t>在</a:t>
            </a:r>
            <a:r>
              <a:rPr lang="zh-TW" altLang="en-US" dirty="0"/>
              <a:t>訓練過程中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隨機地</a:t>
            </a:r>
            <a:r>
              <a:rPr lang="zh-TW" altLang="en-US" dirty="0"/>
              <a:t>將某些</a:t>
            </a:r>
            <a:r>
              <a:rPr lang="en-US" altLang="zh-TW" dirty="0"/>
              <a:t>connection</a:t>
            </a:r>
            <a:r>
              <a:rPr lang="zh-TW" altLang="en-US" dirty="0"/>
              <a:t>拔掉，可有效降低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overfitting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的問題</a:t>
            </a:r>
          </a:p>
        </p:txBody>
      </p:sp>
    </p:spTree>
    <p:extLst>
      <p:ext uri="{BB962C8B-B14F-4D97-AF65-F5344CB8AC3E}">
        <p14:creationId xmlns:p14="http://schemas.microsoft.com/office/powerpoint/2010/main" val="1106051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24" y="1849651"/>
            <a:ext cx="8559709" cy="346375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89006" y="5781239"/>
            <a:ext cx="76570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https://medium.com/@rgnuj122/lenet%E6%89%8B%E6%8A%8A%E6%89%8B%E5%AF%A6%E4%BD%9C%E6%95%99%E5%AD%B8-1c2f149c822f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27109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1244</TotalTime>
  <Words>2151</Words>
  <Application>Microsoft Office PowerPoint</Application>
  <PresentationFormat>如螢幕大小 (4:3)</PresentationFormat>
  <Paragraphs>330</Paragraphs>
  <Slides>68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68</vt:i4>
      </vt:variant>
    </vt:vector>
  </HeadingPairs>
  <TitlesOfParts>
    <vt:vector size="76" baseType="lpstr">
      <vt:lpstr>Adobe 繁黑體 Std B</vt:lpstr>
      <vt:lpstr>SimSun</vt:lpstr>
      <vt:lpstr>新細明體</vt:lpstr>
      <vt:lpstr>Arial</vt:lpstr>
      <vt:lpstr>Calibri</vt:lpstr>
      <vt:lpstr>Calibri Light</vt:lpstr>
      <vt:lpstr>Wingdings</vt:lpstr>
      <vt:lpstr>Office 佈景主題</vt:lpstr>
      <vt:lpstr>Deep Learning::CNN and RNN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CNN的幾個特點： 局部感知、參數共用、池化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AI and Security 人工智慧與資訊安全</vt:lpstr>
      <vt:lpstr>現代資安情境:從工人智慧到人工智慧</vt:lpstr>
      <vt:lpstr>AI強化的攻擊手法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推薦學習:YOUTUBE USENIX Enigma 2017 — Classifiers under Attack https://www.youtube.com/watch?v=XYJamxDROOs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BREAKALLCTF{Letmeseesee}</dc:creator>
  <cp:lastModifiedBy>BREAKALLCTF{Letmeseesee}</cp:lastModifiedBy>
  <cp:revision>14</cp:revision>
  <dcterms:created xsi:type="dcterms:W3CDTF">2019-06-02T06:25:51Z</dcterms:created>
  <dcterms:modified xsi:type="dcterms:W3CDTF">2019-06-03T03:10:24Z</dcterms:modified>
</cp:coreProperties>
</file>